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356" r:id="rId3"/>
    <p:sldId id="352" r:id="rId4"/>
    <p:sldId id="351" r:id="rId5"/>
    <p:sldId id="353" r:id="rId6"/>
    <p:sldId id="354" r:id="rId7"/>
    <p:sldId id="358" r:id="rId8"/>
    <p:sldId id="355" r:id="rId9"/>
    <p:sldId id="314" r:id="rId10"/>
    <p:sldId id="315" r:id="rId11"/>
    <p:sldId id="286" r:id="rId12"/>
    <p:sldId id="316" r:id="rId13"/>
    <p:sldId id="292" r:id="rId14"/>
    <p:sldId id="319" r:id="rId15"/>
    <p:sldId id="317" r:id="rId16"/>
    <p:sldId id="318" r:id="rId17"/>
    <p:sldId id="320" r:id="rId18"/>
    <p:sldId id="298" r:id="rId19"/>
    <p:sldId id="293" r:id="rId20"/>
    <p:sldId id="350" r:id="rId21"/>
    <p:sldId id="326" r:id="rId22"/>
    <p:sldId id="357" r:id="rId23"/>
    <p:sldId id="296" r:id="rId24"/>
    <p:sldId id="299" r:id="rId25"/>
    <p:sldId id="349" r:id="rId26"/>
    <p:sldId id="300" r:id="rId27"/>
    <p:sldId id="288" r:id="rId28"/>
    <p:sldId id="301" r:id="rId29"/>
    <p:sldId id="359" r:id="rId30"/>
    <p:sldId id="289" r:id="rId31"/>
    <p:sldId id="330" r:id="rId32"/>
    <p:sldId id="336" r:id="rId33"/>
    <p:sldId id="331" r:id="rId34"/>
    <p:sldId id="332" r:id="rId35"/>
    <p:sldId id="333" r:id="rId36"/>
    <p:sldId id="334" r:id="rId37"/>
    <p:sldId id="303" r:id="rId38"/>
    <p:sldId id="375" r:id="rId39"/>
    <p:sldId id="325" r:id="rId40"/>
    <p:sldId id="305" r:id="rId41"/>
    <p:sldId id="327" r:id="rId42"/>
    <p:sldId id="328" r:id="rId43"/>
    <p:sldId id="347" r:id="rId44"/>
    <p:sldId id="348" r:id="rId45"/>
    <p:sldId id="306" r:id="rId46"/>
    <p:sldId id="370" r:id="rId47"/>
    <p:sldId id="362" r:id="rId48"/>
    <p:sldId id="363" r:id="rId49"/>
    <p:sldId id="364" r:id="rId50"/>
    <p:sldId id="365" r:id="rId51"/>
    <p:sldId id="366" r:id="rId52"/>
    <p:sldId id="367" r:id="rId53"/>
    <p:sldId id="368" r:id="rId54"/>
    <p:sldId id="369" r:id="rId55"/>
    <p:sldId id="374" r:id="rId56"/>
    <p:sldId id="373" r:id="rId57"/>
    <p:sldId id="372" r:id="rId58"/>
    <p:sldId id="338" r:id="rId59"/>
    <p:sldId id="339" r:id="rId60"/>
    <p:sldId id="340" r:id="rId61"/>
    <p:sldId id="341" r:id="rId62"/>
    <p:sldId id="342" r:id="rId63"/>
    <p:sldId id="343" r:id="rId64"/>
    <p:sldId id="344" r:id="rId65"/>
    <p:sldId id="313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71" autoAdjust="0"/>
    <p:restoredTop sz="89944" autoAdjust="0"/>
  </p:normalViewPr>
  <p:slideViewPr>
    <p:cSldViewPr snapToGrid="0" snapToObjects="1">
      <p:cViewPr>
        <p:scale>
          <a:sx n="100" d="100"/>
          <a:sy n="100" d="100"/>
        </p:scale>
        <p:origin x="-80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6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86D1B-BDCF-D54A-9B12-1C4C0A9FBBB6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AD5F4-D3CE-C048-B789-5D690EB2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1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F2EE8-BDE0-D740-A972-A21238B07181}" type="datetimeFigureOut">
              <a:rPr lang="en-US" smtClean="0"/>
              <a:t>3/28/19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CEE8D-54D1-BC43-A706-E1390DB9D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likelihood</a:t>
            </a:r>
            <a:r>
              <a:rPr lang="en-US" baseline="0" dirty="0" smtClean="0"/>
              <a:t> of a QTL at a location is 1000 times as that of no QTLs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46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needs to do single clone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7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needs to do single clone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7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</a:t>
            </a:r>
            <a:r>
              <a:rPr lang="en-US" baseline="0" dirty="0" smtClean="0"/>
              <a:t>o genomes are largely co-linear except for a few rearrangements, insertions, inversions.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simply population 1 were</a:t>
            </a:r>
            <a:r>
              <a:rPr lang="en-US" baseline="0" dirty="0" smtClean="0"/>
              <a:t> represented at a higher proportion in the group of "early flowering".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820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>
                <a:latin typeface="Arial"/>
                <a:ea typeface="Arial"/>
              </a:rPr>
              <a:t>Figure 1 </a:t>
            </a:r>
            <a:r>
              <a:rPr lang="en-US" altLang="en-US">
                <a:latin typeface="Arial"/>
                <a:ea typeface="Arial"/>
              </a:rPr>
              <a:t>General workflow of the de novo assembly of a whole genome. By overlapping reads, contigs are assembled from short reads before scaffolding by large-insert reads, and the remaining gaps are filled. The scaffolding and gap-filling steps can be iteratively performed until no contigs are scaffolded or no additional gaps are resolved before completion. Through this procedure, a draft genome consisting of chromosomes is built. Some unfilled gaps may remain in the draft genome.
</a:t>
            </a:r>
          </a:p>
          <a:p>
            <a:pPr marL="0" lvl="0" indent="0"/>
            <a:r>
              <a:rPr lang="en-US" altLang="en-US">
                <a:latin typeface="Arial"/>
                <a:ea typeface="Arial"/>
              </a:rPr>
              <a:t>Unless provided in the caption above, the following copyright applies to the content of this slide: © The Author 2016. Published by Oxford University Press. All rights reserved. For Permissions, please email: journals.permissions@oup.comThis article is published and distributed under the terms of the Oxford University Press, Standard Journals Publication Model (https://academic.oup.com/journals/pages/about_us/legal/notices)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A5C9CE8C-D542-4505-9B88-A6868CF66582}" type="slidenum">
              <a:rPr lang="en-US" altLang="en-US" sz="1200"/>
              <a:t>43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termination sites: UAA, UGA, or UAG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475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38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5772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986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DD63-136A-A346-B222-E6ADC152699F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8EF3E-DF56-2946-A280-D253DD4EA33A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5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89B87B-4879-C447-81BB-5AD10826D616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8FD82-45F4-0240-A13D-2E943A7453E9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390E8-2B18-F349-BEAD-9911964EB53F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0261C-6EAE-EE4F-82AC-2091336A8DCE}" type="datetime1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0A04C-01AD-6F44-B51C-D75AA30F64BA}" type="datetime1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207D8-CB8A-8B40-B39A-576A94E5E3A0}" type="datetime1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CC1A4-7CD5-E84C-9241-3E784E0555D0}" type="datetime1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6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B21E0C-196E-4F47-8EC3-9414F4A0EACC}" type="datetime1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9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81CBE-C4FF-114E-BA2E-142807D6B369}" type="datetime1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4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4876"/>
            <a:ext cx="8229600" cy="474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8122F5-12F4-6D40-8258-B8DA8FAD5A71}" type="datetime1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7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acificBiosciences/GenomicConsensus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emf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em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573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Genome assembly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000" dirty="0" smtClean="0"/>
              <a:t>Bioinformatics Applications</a:t>
            </a:r>
            <a:r>
              <a:rPr lang="en-US" sz="2000" dirty="0"/>
              <a:t> </a:t>
            </a:r>
            <a:r>
              <a:rPr lang="en-US" sz="2000" dirty="0" smtClean="0"/>
              <a:t>(PLPTH813)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3</a:t>
            </a:r>
            <a:r>
              <a:rPr lang="en-US" sz="2800" dirty="0" smtClean="0"/>
              <a:t>/</a:t>
            </a:r>
            <a:r>
              <a:rPr lang="en-US" sz="2800" dirty="0" smtClean="0"/>
              <a:t>28/</a:t>
            </a:r>
            <a:r>
              <a:rPr lang="en-US" sz="2800" dirty="0" smtClean="0"/>
              <a:t>2019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324372-1E31-344E-B241-72FF6672E6FE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875997"/>
          </a:xfrm>
        </p:spPr>
        <p:txBody>
          <a:bodyPr/>
          <a:lstStyle/>
          <a:p>
            <a:r>
              <a:rPr lang="en-US" dirty="0" smtClean="0">
                <a:latin typeface="Optima" charset="0"/>
                <a:ea typeface="ＭＳ Ｐゴシック" charset="0"/>
              </a:rPr>
              <a:t>Whole genome shotgun (WGS) </a:t>
            </a:r>
            <a:r>
              <a:rPr lang="en-US" dirty="0">
                <a:latin typeface="Optima" charset="0"/>
                <a:ea typeface="ＭＳ Ｐゴシック" charset="0"/>
              </a:rPr>
              <a:t>sequencing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9337" y="3189038"/>
            <a:ext cx="7723618" cy="2284045"/>
            <a:chOff x="339337" y="3189038"/>
            <a:chExt cx="7723618" cy="2284045"/>
          </a:xfrm>
        </p:grpSpPr>
        <p:grpSp>
          <p:nvGrpSpPr>
            <p:cNvPr id="8" name="Group 7"/>
            <p:cNvGrpSpPr/>
            <p:nvPr/>
          </p:nvGrpSpPr>
          <p:grpSpPr>
            <a:xfrm>
              <a:off x="2500777" y="3189038"/>
              <a:ext cx="5562178" cy="1971845"/>
              <a:chOff x="906919" y="4058819"/>
              <a:chExt cx="5562178" cy="1971845"/>
            </a:xfrm>
          </p:grpSpPr>
          <p:cxnSp>
            <p:nvCxnSpPr>
              <p:cNvPr id="204" name="Straight Connector 203"/>
              <p:cNvCxnSpPr/>
              <p:nvPr/>
            </p:nvCxnSpPr>
            <p:spPr>
              <a:xfrm>
                <a:off x="9782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1130741" y="46785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1364038" y="455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978291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906919" y="45527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126605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16751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190848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1522741" y="40693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1370291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026508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1973788" y="479669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588041" y="46743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1797062" y="45314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1911305" y="439831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1980041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1364269" y="50148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1597566" y="491254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1211819" y="479016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1603819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24360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588524" y="4548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2821821" y="44294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436074" y="43070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364702" y="443142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2227608" y="40726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31329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2750449" y="4109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028849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2828074" y="42964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484291" y="48153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3216638" y="49247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3045824" y="45444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3198274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216205" y="45750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216205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822052" y="49105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3055349" y="48082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669602" y="46858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3061602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11458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1298348" y="56944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1531645" y="55921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1145898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1074526" y="55941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143366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18427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07609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1690348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1537898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1194115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2141395" y="581253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1755648" y="5690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1964669" y="55728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078912" y="545676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147648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1531876" y="60306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1765173" y="59283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1379426" y="58060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1771426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26036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>
                <a:off x="2756131" y="5590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>
                <a:off x="2989428" y="54878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2603681" y="53655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2532309" y="548988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>
                <a:off x="2395215" y="51311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33005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2918056" y="51682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2651898" y="50087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2995681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2651898" y="583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3384245" y="59405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3213431" y="5585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3365881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2383812" y="56165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2383812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2989659" y="59263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3222956" y="582411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2837209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3229209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1148736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37582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>
                <a:off x="3910693" y="46680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4143990" y="454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>
                <a:off x="3758243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3686871" y="45421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404601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4551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68844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4302693" y="40588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4150243" y="43902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3806460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4753740" y="478613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4367993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577014" y="45208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691257" y="43877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4759993" y="4653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4144221" y="50042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4377518" y="490198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3991771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3536695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52160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5368476" y="4538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5601773" y="44188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3702028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>
                <a:off x="5144654" y="442086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007560" y="40621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59129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5530401" y="4099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808801" y="50172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5608026" y="42859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5264243" y="48048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5996590" y="4914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5825776" y="45339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5978226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96157" y="45645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96157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/>
              <p:nvPr/>
            </p:nvCxnSpPr>
            <p:spPr>
              <a:xfrm>
                <a:off x="5602004" y="48999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5835301" y="479771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5449554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5841554" y="4664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39258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4078300" y="56838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311597" y="55815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3925850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3854478" y="55835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>
                <a:off x="421361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46227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485604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470300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317850" y="54486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3974067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4921347" y="58019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4535600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4744621" y="55623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4858864" y="54462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4927600" y="56690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4311828" y="60201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4545125" y="59178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>
                <a:off x="4159378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>
                <a:off x="4551378" y="57848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/>
              <p:nvPr/>
            </p:nvCxnSpPr>
            <p:spPr>
              <a:xfrm>
                <a:off x="53836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>
                <a:off x="3670781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>
                <a:off x="5769380" y="54773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5383633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5312261" y="547932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/>
              <p:nvPr/>
            </p:nvCxnSpPr>
            <p:spPr>
              <a:xfrm>
                <a:off x="5175167" y="51205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>
                <a:off x="60805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>
                <a:off x="5698008" y="51577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5431850" y="49982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5775633" y="53443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5431850" y="582063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>
                <a:off x="6164197" y="593000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>
                <a:off x="5993383" y="5575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6145833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>
                <a:off x="5163764" y="560594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5163764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5769611" y="591583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>
                <a:off x="6002908" y="581355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>
                <a:off x="5617161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>
                <a:off x="6009161" y="56806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3928688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>
                <a:off x="3458466" y="47004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2148721" y="3388504"/>
              <a:ext cx="5562178" cy="1971845"/>
              <a:chOff x="906919" y="4058819"/>
              <a:chExt cx="5562178" cy="1971845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>
                <a:off x="9782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>
                <a:off x="1130741" y="46785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>
                <a:off x="1364038" y="455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>
                <a:off x="978291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>
                <a:off x="906919" y="45527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126605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16751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>
                <a:off x="190848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1522741" y="40693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1370291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>
                <a:off x="1026508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1973788" y="479669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>
                <a:off x="1588041" y="46743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>
                <a:off x="1797062" y="45314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911305" y="439831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1980041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>
                <a:off x="1364269" y="50148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597566" y="491254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>
                <a:off x="1211819" y="479016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1603819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>
                <a:off x="24360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>
                <a:off x="2588524" y="4548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2821821" y="44294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>
                <a:off x="2436074" y="43070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>
                <a:off x="2364702" y="443142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>
                <a:off x="2227608" y="40726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/>
              <p:cNvCxnSpPr/>
              <p:nvPr/>
            </p:nvCxnSpPr>
            <p:spPr>
              <a:xfrm>
                <a:off x="31329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>
                <a:off x="2750449" y="4109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/>
              <p:cNvCxnSpPr/>
              <p:nvPr/>
            </p:nvCxnSpPr>
            <p:spPr>
              <a:xfrm>
                <a:off x="2028849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/>
              <p:nvPr/>
            </p:nvCxnSpPr>
            <p:spPr>
              <a:xfrm>
                <a:off x="2828074" y="42964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/>
              <p:nvPr/>
            </p:nvCxnSpPr>
            <p:spPr>
              <a:xfrm>
                <a:off x="2484291" y="48153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3216638" y="49247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/>
              <p:nvPr/>
            </p:nvCxnSpPr>
            <p:spPr>
              <a:xfrm>
                <a:off x="3045824" y="45444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/>
              <p:nvPr/>
            </p:nvCxnSpPr>
            <p:spPr>
              <a:xfrm>
                <a:off x="3198274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2216205" y="45750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/>
              <p:nvPr/>
            </p:nvCxnSpPr>
            <p:spPr>
              <a:xfrm>
                <a:off x="2216205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/>
              <p:nvPr/>
            </p:nvCxnSpPr>
            <p:spPr>
              <a:xfrm>
                <a:off x="2822052" y="49105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>
                <a:off x="3055349" y="48082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/>
              <p:nvPr/>
            </p:nvCxnSpPr>
            <p:spPr>
              <a:xfrm>
                <a:off x="2669602" y="46858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/>
              <p:nvPr/>
            </p:nvCxnSpPr>
            <p:spPr>
              <a:xfrm>
                <a:off x="3061602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/>
              <p:nvPr/>
            </p:nvCxnSpPr>
            <p:spPr>
              <a:xfrm>
                <a:off x="11458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1298348" y="56944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>
                <a:off x="1531645" y="55921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/>
              <p:cNvCxnSpPr/>
              <p:nvPr/>
            </p:nvCxnSpPr>
            <p:spPr>
              <a:xfrm>
                <a:off x="1145898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1074526" y="55941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143366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18427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>
                <a:off x="207609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/>
              <p:cNvCxnSpPr/>
              <p:nvPr/>
            </p:nvCxnSpPr>
            <p:spPr>
              <a:xfrm>
                <a:off x="1690348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/>
              <p:nvPr/>
            </p:nvCxnSpPr>
            <p:spPr>
              <a:xfrm>
                <a:off x="1537898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/>
              <p:nvPr/>
            </p:nvCxnSpPr>
            <p:spPr>
              <a:xfrm>
                <a:off x="1194115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>
                <a:off x="2141395" y="581253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/>
              <p:nvPr/>
            </p:nvCxnSpPr>
            <p:spPr>
              <a:xfrm>
                <a:off x="1755648" y="5690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/>
              <p:nvPr/>
            </p:nvCxnSpPr>
            <p:spPr>
              <a:xfrm>
                <a:off x="1964669" y="55728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>
                <a:off x="2078912" y="545676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>
                <a:off x="2147648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1531876" y="60306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1765173" y="59283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/>
              <p:nvPr/>
            </p:nvCxnSpPr>
            <p:spPr>
              <a:xfrm>
                <a:off x="1379426" y="58060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>
                <a:off x="1771426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>
                <a:off x="26036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2756131" y="5590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>
                <a:off x="2989428" y="54878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2603681" y="53655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>
                <a:off x="2532309" y="548988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>
                <a:off x="2395215" y="51311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>
                <a:off x="33005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>
                <a:off x="2918056" y="51682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/>
              <p:nvPr/>
            </p:nvCxnSpPr>
            <p:spPr>
              <a:xfrm>
                <a:off x="2651898" y="50087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2995681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>
                <a:off x="2651898" y="583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>
                <a:off x="3384245" y="59405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>
                <a:off x="3213431" y="5585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3365881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>
                <a:off x="2383812" y="56165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>
                <a:off x="2383812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>
                <a:off x="2989659" y="59263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>
                <a:off x="3222956" y="582411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/>
              <p:cNvCxnSpPr/>
              <p:nvPr/>
            </p:nvCxnSpPr>
            <p:spPr>
              <a:xfrm>
                <a:off x="2837209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/>
              <p:cNvCxnSpPr/>
              <p:nvPr/>
            </p:nvCxnSpPr>
            <p:spPr>
              <a:xfrm>
                <a:off x="3229209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/>
              <p:cNvCxnSpPr/>
              <p:nvPr/>
            </p:nvCxnSpPr>
            <p:spPr>
              <a:xfrm>
                <a:off x="1148736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>
                <a:off x="37582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/>
              <p:cNvCxnSpPr/>
              <p:nvPr/>
            </p:nvCxnSpPr>
            <p:spPr>
              <a:xfrm>
                <a:off x="3910693" y="46680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/>
              <p:cNvCxnSpPr/>
              <p:nvPr/>
            </p:nvCxnSpPr>
            <p:spPr>
              <a:xfrm>
                <a:off x="4143990" y="454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/>
              <p:cNvCxnSpPr/>
              <p:nvPr/>
            </p:nvCxnSpPr>
            <p:spPr>
              <a:xfrm>
                <a:off x="3758243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/>
              <p:cNvCxnSpPr/>
              <p:nvPr/>
            </p:nvCxnSpPr>
            <p:spPr>
              <a:xfrm>
                <a:off x="3686871" y="45421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>
                <a:off x="404601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/>
              <p:cNvCxnSpPr/>
              <p:nvPr/>
            </p:nvCxnSpPr>
            <p:spPr>
              <a:xfrm>
                <a:off x="44551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>
                <a:off x="468844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4302693" y="40588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4150243" y="43902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/>
              <p:cNvCxnSpPr/>
              <p:nvPr/>
            </p:nvCxnSpPr>
            <p:spPr>
              <a:xfrm>
                <a:off x="3806460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/>
              <p:cNvCxnSpPr/>
              <p:nvPr/>
            </p:nvCxnSpPr>
            <p:spPr>
              <a:xfrm>
                <a:off x="4753740" y="478613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/>
              <p:cNvCxnSpPr/>
              <p:nvPr/>
            </p:nvCxnSpPr>
            <p:spPr>
              <a:xfrm>
                <a:off x="4367993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/>
              <p:cNvCxnSpPr/>
              <p:nvPr/>
            </p:nvCxnSpPr>
            <p:spPr>
              <a:xfrm>
                <a:off x="4577014" y="45208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/>
              <p:cNvCxnSpPr/>
              <p:nvPr/>
            </p:nvCxnSpPr>
            <p:spPr>
              <a:xfrm>
                <a:off x="4691257" y="43877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/>
              <p:cNvCxnSpPr/>
              <p:nvPr/>
            </p:nvCxnSpPr>
            <p:spPr>
              <a:xfrm>
                <a:off x="4759993" y="4653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/>
              <p:cNvCxnSpPr/>
              <p:nvPr/>
            </p:nvCxnSpPr>
            <p:spPr>
              <a:xfrm>
                <a:off x="4144221" y="50042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/>
              <p:cNvCxnSpPr/>
              <p:nvPr/>
            </p:nvCxnSpPr>
            <p:spPr>
              <a:xfrm>
                <a:off x="4377518" y="490198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/>
            </p:nvCxnSpPr>
            <p:spPr>
              <a:xfrm>
                <a:off x="3991771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/>
            </p:nvCxnSpPr>
            <p:spPr>
              <a:xfrm>
                <a:off x="3536695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52160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>
                <a:off x="5368476" y="4538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>
                <a:off x="5601773" y="44188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>
                <a:off x="3702028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>
                <a:off x="5144654" y="442086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/>
              <p:cNvCxnSpPr/>
              <p:nvPr/>
            </p:nvCxnSpPr>
            <p:spPr>
              <a:xfrm>
                <a:off x="5007560" y="40621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/>
              <p:cNvCxnSpPr/>
              <p:nvPr/>
            </p:nvCxnSpPr>
            <p:spPr>
              <a:xfrm>
                <a:off x="59129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/>
              <p:cNvCxnSpPr/>
              <p:nvPr/>
            </p:nvCxnSpPr>
            <p:spPr>
              <a:xfrm>
                <a:off x="5530401" y="4099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/>
              <p:cNvCxnSpPr/>
              <p:nvPr/>
            </p:nvCxnSpPr>
            <p:spPr>
              <a:xfrm>
                <a:off x="4808801" y="50172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5608026" y="42859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/>
              <p:cNvCxnSpPr/>
              <p:nvPr/>
            </p:nvCxnSpPr>
            <p:spPr>
              <a:xfrm>
                <a:off x="5264243" y="48048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/>
              <p:cNvCxnSpPr/>
              <p:nvPr/>
            </p:nvCxnSpPr>
            <p:spPr>
              <a:xfrm>
                <a:off x="5996590" y="4914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/>
              <p:cNvCxnSpPr/>
              <p:nvPr/>
            </p:nvCxnSpPr>
            <p:spPr>
              <a:xfrm>
                <a:off x="5825776" y="45339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/>
              <p:cNvCxnSpPr/>
              <p:nvPr/>
            </p:nvCxnSpPr>
            <p:spPr>
              <a:xfrm>
                <a:off x="5978226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/>
              <p:cNvCxnSpPr/>
              <p:nvPr/>
            </p:nvCxnSpPr>
            <p:spPr>
              <a:xfrm>
                <a:off x="4996157" y="45645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>
                <a:off x="4996157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5602004" y="48999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/>
              <p:nvPr/>
            </p:nvCxnSpPr>
            <p:spPr>
              <a:xfrm>
                <a:off x="5835301" y="479771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>
                <a:off x="5449554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>
                <a:off x="5841554" y="4664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>
                <a:off x="39258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>
                <a:off x="4078300" y="56838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>
                <a:off x="4311597" y="55815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>
                <a:off x="3925850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>
                <a:off x="3854478" y="55835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>
                <a:off x="421361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>
                <a:off x="46227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/>
              <p:cNvCxnSpPr/>
              <p:nvPr/>
            </p:nvCxnSpPr>
            <p:spPr>
              <a:xfrm>
                <a:off x="485604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>
                <a:off x="4470300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>
                <a:off x="4317850" y="54486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>
                <a:off x="3974067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>
                <a:off x="4921347" y="58019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/>
              <p:cNvCxnSpPr/>
              <p:nvPr/>
            </p:nvCxnSpPr>
            <p:spPr>
              <a:xfrm>
                <a:off x="4535600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>
                <a:off x="4744621" y="55623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4858864" y="54462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/>
              <p:cNvCxnSpPr/>
              <p:nvPr/>
            </p:nvCxnSpPr>
            <p:spPr>
              <a:xfrm>
                <a:off x="4927600" y="56690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/>
              <p:cNvCxnSpPr/>
              <p:nvPr/>
            </p:nvCxnSpPr>
            <p:spPr>
              <a:xfrm>
                <a:off x="4311828" y="60201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/>
              <p:cNvCxnSpPr/>
              <p:nvPr/>
            </p:nvCxnSpPr>
            <p:spPr>
              <a:xfrm>
                <a:off x="4545125" y="59178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/>
              <p:cNvCxnSpPr/>
              <p:nvPr/>
            </p:nvCxnSpPr>
            <p:spPr>
              <a:xfrm>
                <a:off x="4159378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/>
              <p:cNvCxnSpPr/>
              <p:nvPr/>
            </p:nvCxnSpPr>
            <p:spPr>
              <a:xfrm>
                <a:off x="4551378" y="57848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/>
              <p:cNvCxnSpPr/>
              <p:nvPr/>
            </p:nvCxnSpPr>
            <p:spPr>
              <a:xfrm>
                <a:off x="53836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/>
              <p:cNvCxnSpPr/>
              <p:nvPr/>
            </p:nvCxnSpPr>
            <p:spPr>
              <a:xfrm>
                <a:off x="3670781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/>
              <p:cNvCxnSpPr/>
              <p:nvPr/>
            </p:nvCxnSpPr>
            <p:spPr>
              <a:xfrm>
                <a:off x="5769380" y="54773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/>
              <p:cNvCxnSpPr/>
              <p:nvPr/>
            </p:nvCxnSpPr>
            <p:spPr>
              <a:xfrm>
                <a:off x="5383633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/>
              <p:cNvCxnSpPr/>
              <p:nvPr/>
            </p:nvCxnSpPr>
            <p:spPr>
              <a:xfrm>
                <a:off x="5312261" y="547932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/>
              <p:cNvCxnSpPr/>
              <p:nvPr/>
            </p:nvCxnSpPr>
            <p:spPr>
              <a:xfrm>
                <a:off x="5175167" y="51205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/>
              <p:cNvCxnSpPr/>
              <p:nvPr/>
            </p:nvCxnSpPr>
            <p:spPr>
              <a:xfrm>
                <a:off x="60805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/>
              <p:cNvCxnSpPr/>
              <p:nvPr/>
            </p:nvCxnSpPr>
            <p:spPr>
              <a:xfrm>
                <a:off x="5698008" y="51577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5431850" y="49982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>
                <a:off x="5775633" y="53443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>
                <a:off x="5431850" y="582063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>
                <a:off x="6164197" y="593000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/>
              <p:nvPr/>
            </p:nvCxnSpPr>
            <p:spPr>
              <a:xfrm>
                <a:off x="5993383" y="5575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>
                <a:off x="6145833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>
                <a:off x="5163764" y="560594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>
                <a:off x="5163764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/>
              <p:cNvCxnSpPr/>
              <p:nvPr/>
            </p:nvCxnSpPr>
            <p:spPr>
              <a:xfrm>
                <a:off x="5769611" y="591583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/>
              <p:cNvCxnSpPr/>
              <p:nvPr/>
            </p:nvCxnSpPr>
            <p:spPr>
              <a:xfrm>
                <a:off x="6002908" y="581355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/>
              <p:cNvCxnSpPr/>
              <p:nvPr/>
            </p:nvCxnSpPr>
            <p:spPr>
              <a:xfrm>
                <a:off x="5617161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/>
              <p:cNvCxnSpPr/>
              <p:nvPr/>
            </p:nvCxnSpPr>
            <p:spPr>
              <a:xfrm>
                <a:off x="6009161" y="56806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/>
              <p:cNvCxnSpPr/>
              <p:nvPr/>
            </p:nvCxnSpPr>
            <p:spPr>
              <a:xfrm>
                <a:off x="3928688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/>
              <p:cNvCxnSpPr/>
              <p:nvPr/>
            </p:nvCxnSpPr>
            <p:spPr>
              <a:xfrm>
                <a:off x="3458466" y="47004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872011" y="3501238"/>
              <a:ext cx="5562178" cy="1971845"/>
              <a:chOff x="1853932" y="3649937"/>
              <a:chExt cx="5562178" cy="1971845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925304" y="3885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077754" y="42697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311051" y="414186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925304" y="40024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853932" y="41438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213071" y="378287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622204" y="3885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855501" y="378287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2469754" y="36604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317304" y="39918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973521" y="451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920801" y="438781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535054" y="42654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44075" y="41225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858318" y="398942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27054" y="42548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311282" y="46059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544579" y="450366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158832" y="43812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2550832" y="43707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3383087" y="3780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535537" y="41398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768834" y="40205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383087" y="38981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311715" y="402254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174621" y="36638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079987" y="3780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697462" y="37009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2975862" y="46189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775087" y="38876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3431304" y="440647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163651" y="451584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992837" y="41355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145287" y="40024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163218" y="4166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163218" y="451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769065" y="45016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002362" y="439939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616615" y="42770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008615" y="42664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092911" y="4943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2245361" y="52855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2478658" y="518327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2092911" y="50608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2021539" y="51852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2380678" y="48413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789811" y="4943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023108" y="48413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637361" y="47189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484911" y="50503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141128" y="552658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3088408" y="540365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702661" y="52812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911682" y="51639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025925" y="504788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094661" y="52707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478889" y="56217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12186" y="55195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326439" y="53971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718439" y="53865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50694" y="4839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03144" y="51812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936441" y="50790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3550694" y="49566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479322" y="50809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3342228" y="47222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247594" y="4839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3865069" y="47594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3598911" y="459987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3942694" y="49460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3598911" y="54223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4331258" y="553168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4160444" y="51770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312894" y="50608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3330825" y="520761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3330825" y="552658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936672" y="551750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4169969" y="54152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784222" y="52928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4176222" y="52822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095749" y="47189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4705256" y="3874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857706" y="42591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5091003" y="413130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4705256" y="39918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4633884" y="41333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4993023" y="37723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5402156" y="3874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635453" y="37723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5249706" y="36499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5097256" y="39813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4753473" y="450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5700753" y="437725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5315006" y="42548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5524027" y="41120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5638270" y="397886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5707006" y="42443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5091234" y="45953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5324531" y="449310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4938784" y="43707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4483708" y="46189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163039" y="3770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6315489" y="41293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548786" y="40099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649041" y="4828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091667" y="40119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954573" y="36532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6859939" y="3770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6477414" y="36903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755814" y="460840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555039" y="38770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6211256" y="439591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943603" y="45052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772789" y="41250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925239" y="39918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5943170" y="4155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943170" y="450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6549017" y="44911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782314" y="4388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396567" y="42664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6788567" y="42558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4872863" y="493304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025313" y="52749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5258610" y="51727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4872863" y="50503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4801491" y="51747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5160630" y="483076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5569763" y="493304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5803060" y="483076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5417313" y="47083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264863" y="50397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4921080" y="55160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5868360" y="539309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5482613" y="52707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5691634" y="51534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5805877" y="503732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5874613" y="52601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5258841" y="56112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5492138" y="55089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5106391" y="53865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5498391" y="53760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6330646" y="4828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4617794" y="52928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6716393" y="50684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6330646" y="49460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259274" y="507043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6122180" y="47116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7027546" y="4828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645021" y="47488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6378863" y="458931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6722646" y="49355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6378863" y="541175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7111210" y="552112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6940396" y="516644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7092846" y="50503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6110777" y="51970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6110777" y="55160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6716624" y="550694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6949921" y="540467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6564174" y="52822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6956174" y="527173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4875701" y="47083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4405479" y="429156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2" name="TextBox 26"/>
            <p:cNvSpPr txBox="1">
              <a:spLocks noChangeArrowheads="1"/>
            </p:cNvSpPr>
            <p:nvPr/>
          </p:nvSpPr>
          <p:spPr bwMode="auto">
            <a:xfrm>
              <a:off x="339337" y="4056754"/>
              <a:ext cx="136542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smtClean="0"/>
                <a:t>sequencing</a:t>
              </a:r>
            </a:p>
            <a:p>
              <a:pPr eaLnBrk="1" hangingPunct="1"/>
              <a:r>
                <a:rPr lang="en-US" sz="1800" dirty="0" smtClean="0"/>
                <a:t>reads</a:t>
              </a:r>
              <a:endParaRPr lang="en-US" sz="18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9337" y="1579980"/>
            <a:ext cx="8050603" cy="1241208"/>
            <a:chOff x="339337" y="1579980"/>
            <a:chExt cx="8050603" cy="1241208"/>
          </a:xfrm>
        </p:grpSpPr>
        <p:pic>
          <p:nvPicPr>
            <p:cNvPr id="26628" name="Picture 11" descr="Picture 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976370" y="-1464259"/>
              <a:ext cx="280288" cy="654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7" name="TextBox 24"/>
            <p:cNvSpPr txBox="1">
              <a:spLocks noChangeArrowheads="1"/>
            </p:cNvSpPr>
            <p:nvPr/>
          </p:nvSpPr>
          <p:spPr bwMode="auto">
            <a:xfrm>
              <a:off x="339337" y="1579980"/>
              <a:ext cx="15188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chromosome</a:t>
              </a:r>
            </a:p>
          </p:txBody>
        </p:sp>
        <p:sp>
          <p:nvSpPr>
            <p:cNvPr id="9" name="Down Arrow 8"/>
            <p:cNvSpPr/>
            <p:nvPr/>
          </p:nvSpPr>
          <p:spPr>
            <a:xfrm>
              <a:off x="4774934" y="2369457"/>
              <a:ext cx="339295" cy="451731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20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genome assembly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524087" y="2018136"/>
            <a:ext cx="4479229" cy="2938467"/>
            <a:chOff x="4524087" y="2018136"/>
            <a:chExt cx="4479229" cy="29384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087" y="2018136"/>
              <a:ext cx="4412113" cy="293846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842384" y="4710382"/>
              <a:ext cx="116093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err="1" smtClean="0"/>
                <a:t>criticalmiami.com</a:t>
              </a:r>
              <a:r>
                <a:rPr lang="en-US" sz="1000" dirty="0"/>
                <a:t>/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200" y="1720914"/>
            <a:ext cx="3360522" cy="3375201"/>
            <a:chOff x="457200" y="1720914"/>
            <a:chExt cx="3360522" cy="3375201"/>
          </a:xfrm>
        </p:grpSpPr>
        <p:pic>
          <p:nvPicPr>
            <p:cNvPr id="8" name="Picture 7" descr="Screen Shot 2015-04-16 at 2.52.3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20914"/>
              <a:ext cx="3360522" cy="337467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18253" y="4849894"/>
              <a:ext cx="1069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dreamstime.com</a:t>
              </a:r>
              <a:endParaRPr lang="en-US" sz="1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602899" y="5096115"/>
            <a:ext cx="4236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radley Hand Bold"/>
                <a:cs typeface="Bradley Hand Bold"/>
              </a:rPr>
              <a:t>Algorithm</a:t>
            </a:r>
            <a:r>
              <a:rPr lang="en-US" sz="2400" dirty="0">
                <a:latin typeface="Bradley Hand Bold"/>
                <a:cs typeface="Bradley Hand Bold"/>
              </a:rPr>
              <a:t> Can Solve 10, 000 Piece Jigsaw in 24 Hours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9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155" y="121221"/>
            <a:ext cx="8229600" cy="603254"/>
          </a:xfrm>
        </p:spPr>
        <p:txBody>
          <a:bodyPr/>
          <a:lstStyle/>
          <a:p>
            <a:r>
              <a:rPr lang="en-US" dirty="0" smtClean="0"/>
              <a:t>Genome assembly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46761" y="1081784"/>
            <a:ext cx="5562178" cy="1971845"/>
            <a:chOff x="906919" y="4058819"/>
            <a:chExt cx="5562178" cy="197184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9782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130741" y="46785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364038" y="455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978291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06919" y="45527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6605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6751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0848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522741" y="40693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370291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6508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973788" y="47966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88041" y="46743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97062" y="45314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911305" y="43983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80041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364269" y="50148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597566" y="49125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211819" y="47901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03819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360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8524" y="4548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21821" y="44294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436074" y="43070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364702" y="44314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27608" y="40726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1329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750449" y="4109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028849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828074" y="42964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484291" y="48153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216638" y="49247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045824" y="45444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98274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216205" y="45750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216205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822052" y="49105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55349" y="48082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669602" y="46858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61602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458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298348" y="56944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531645" y="55921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45898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074526" y="55941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43366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8427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07609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690348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537898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194115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141395" y="581253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755648" y="5690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64669" y="55728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078912" y="54567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147648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531876" y="6030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765173" y="59283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379426" y="58060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771426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6036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756131" y="5590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989428" y="54878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603681" y="53655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532309" y="54898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395215" y="51311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3005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918056" y="51682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651898" y="50087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995681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651898" y="583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384245" y="59405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213431" y="5585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65881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383812" y="56165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383812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89659" y="59263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222956" y="582411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837209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229209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148736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7582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910693" y="46680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143990" y="454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758243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686871" y="45421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04601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4551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68844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302693" y="40588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150243" y="43902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806460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753740" y="478613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367993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577014" y="45208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691257" y="43877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759993" y="4653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144221" y="50042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377518" y="490198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991771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536695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52160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5368476" y="4538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5601773" y="44188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702028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144654" y="44208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07560" y="40621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9129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530401" y="4099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08801" y="50172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5608026" y="42859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264243" y="48048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5996590" y="4914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825776" y="45339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978226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996157" y="45645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996157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602004" y="48999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835301" y="47977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449554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841554" y="4664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9258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4078300" y="56838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311597" y="55815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3925850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3854478" y="55835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21361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6227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485604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4470300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4317850" y="54486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974067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4921347" y="58019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4535600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4744621" y="55623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858864" y="54462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4927600" y="56690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4311828" y="60201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545125" y="59178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159378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4551378" y="57848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3836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3670781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769380" y="54773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5383633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5312261" y="54793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175167" y="51205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0805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698008" y="51577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431850" y="49982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775633" y="53443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431850" y="58206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6164197" y="59300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5993383" y="5575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6145833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5163764" y="56059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5163764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5769611" y="59158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6002908" y="58135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5617161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6009161" y="56806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3928688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3458466" y="47004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2294705" y="1281250"/>
            <a:ext cx="5562178" cy="1971845"/>
            <a:chOff x="906919" y="4058819"/>
            <a:chExt cx="5562178" cy="1971845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9782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130741" y="46785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364038" y="455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978291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906919" y="45527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126605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16751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190848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522741" y="40693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1370291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1026508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973788" y="47966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588041" y="46743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797062" y="45314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1911305" y="43983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1980041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1364269" y="50148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597566" y="49125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1211819" y="47901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1603819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24360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2588524" y="4548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2821821" y="44294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2436074" y="43070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2364702" y="44314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2227608" y="40726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31329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2750449" y="4109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2028849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2828074" y="42964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2484291" y="48153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3216638" y="49247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3045824" y="45444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3198274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2216205" y="45750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2216205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2822052" y="49105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3055349" y="48082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2669602" y="46858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061602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11458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1298348" y="56944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1531645" y="55921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1145898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1074526" y="55941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143366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18427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207609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1690348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537898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1194115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2141395" y="581253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1755648" y="5690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1964669" y="55728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2078912" y="54567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2147648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1531876" y="6030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1765173" y="59283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1379426" y="58060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1771426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26036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2756131" y="5590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2989428" y="54878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2603681" y="53655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532309" y="54898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2395215" y="51311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33005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2918056" y="51682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2651898" y="50087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2995681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2651898" y="583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3384245" y="59405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3213431" y="5585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3365881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2383812" y="56165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2383812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2989659" y="59263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3222956" y="582411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2837209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3229209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148736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37582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3910693" y="46680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4143990" y="454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3758243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3686871" y="45421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404601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44551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468844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4302693" y="40588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4150243" y="43902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3806460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4753740" y="478613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4367993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4577014" y="45208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4691257" y="43877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4759993" y="4653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4144221" y="50042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4377518" y="490198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991771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3536695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52160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5368476" y="4538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5601773" y="44188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3702028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5144654" y="44208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5007560" y="40621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59129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5530401" y="4099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4808801" y="50172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5608026" y="42859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5264243" y="48048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5996590" y="4914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5825776" y="45339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5978226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4996157" y="45645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4996157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5602004" y="48999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5835301" y="47977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5449554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5841554" y="4664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39258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4078300" y="56838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4311597" y="55815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3925850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854478" y="55835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421361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46227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485604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4470300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4317850" y="54486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3974067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4921347" y="58019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4535600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4744621" y="55623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4858864" y="54462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4927600" y="56690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4311828" y="60201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4545125" y="59178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4159378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4551378" y="57848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53836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3670781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5769380" y="54773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5383633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5312261" y="54793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5175167" y="51205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>
              <a:off x="60805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>
              <a:off x="5698008" y="51577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5431850" y="49982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5775633" y="53443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5431850" y="58206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6164197" y="59300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5993383" y="5575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6145833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5163764" y="56059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5163764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5769611" y="59158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6002908" y="58135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617161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6009161" y="56806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3928688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3458466" y="47004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Group 330"/>
          <p:cNvGrpSpPr/>
          <p:nvPr/>
        </p:nvGrpSpPr>
        <p:grpSpPr>
          <a:xfrm>
            <a:off x="2009796" y="1393984"/>
            <a:ext cx="5562178" cy="1971845"/>
            <a:chOff x="1853932" y="3649937"/>
            <a:chExt cx="5562178" cy="1971845"/>
          </a:xfrm>
        </p:grpSpPr>
        <p:cxnSp>
          <p:nvCxnSpPr>
            <p:cNvPr id="332" name="Straight Connector 331"/>
            <p:cNvCxnSpPr/>
            <p:nvPr/>
          </p:nvCxnSpPr>
          <p:spPr>
            <a:xfrm>
              <a:off x="1925304" y="3885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077754" y="42697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2311051" y="41418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1925304" y="40024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1853932" y="41438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2213071" y="37828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>
              <a:off x="2622204" y="3885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2855501" y="37828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2469754" y="36604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2317304" y="39918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>
              <a:off x="1973521" y="451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2920801" y="43878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>
              <a:off x="2535054" y="42654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2744075" y="41225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2858318" y="39894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2927054" y="4254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2311282" y="46059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2544579" y="45036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>
              <a:off x="2158832" y="43812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2550832" y="43707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>
              <a:off x="3383087" y="3780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3535537" y="4139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>
              <a:off x="3768834" y="40205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3383087" y="38981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>
              <a:off x="3311715" y="40225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>
              <a:off x="3174621" y="36638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>
              <a:off x="4079987" y="3780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3697462" y="37009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>
              <a:off x="2975862" y="46189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>
              <a:off x="3775087" y="38876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>
              <a:off x="3431304" y="44064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>
              <a:off x="4163651" y="45158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>
              <a:off x="3992837" y="41355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>
              <a:off x="4145287" y="40024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3163218" y="4166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3163218" y="451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3769065" y="45016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>
              <a:off x="4002362" y="43993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>
              <a:off x="3616615" y="42770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>
              <a:off x="4008615" y="42664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>
              <a:off x="2092911" y="4943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2245361" y="52855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>
              <a:off x="2478658" y="51832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2092911" y="50608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2021539" y="51852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2380678" y="4841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2789811" y="4943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>
              <a:off x="3023108" y="4841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2637361" y="47189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2484911" y="5050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2141128" y="55265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3088408" y="54036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2702661" y="52812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2911682" y="51639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3025925" y="504788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>
              <a:off x="3094661" y="52707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>
              <a:off x="2478889" y="56217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>
              <a:off x="2712186" y="55195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>
              <a:off x="2326439" y="53971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2718439" y="53865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3550694" y="4839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>
              <a:off x="3703144" y="51812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936441" y="50790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550694" y="49566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3479322" y="50809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>
              <a:off x="3342228" y="47222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>
              <a:off x="4247594" y="4839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>
              <a:off x="3865069" y="47594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>
              <a:off x="3598911" y="45998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3942694" y="49460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3598911" y="5422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4331258" y="55316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>
              <a:off x="4160444" y="51770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312894" y="50608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330825" y="52076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3330825" y="55265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>
              <a:off x="3936672" y="55175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>
              <a:off x="4169969" y="54152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>
              <a:off x="3784222" y="52928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>
              <a:off x="4176222" y="5282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2095749" y="47189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4705256" y="3874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4857706" y="42591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5091003" y="41313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>
              <a:off x="4705256" y="39918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4633884" y="41333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/>
          </p:nvCxnSpPr>
          <p:spPr>
            <a:xfrm>
              <a:off x="4993023" y="3772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>
              <a:off x="5402156" y="3874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>
              <a:off x="5635453" y="3772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5249706" y="36499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>
              <a:off x="5097256" y="39813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>
              <a:off x="4753473" y="450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5700753" y="437725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/>
          </p:nvCxnSpPr>
          <p:spPr>
            <a:xfrm>
              <a:off x="5315006" y="4254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>
              <a:off x="5524027" y="41120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/>
          </p:nvCxnSpPr>
          <p:spPr>
            <a:xfrm>
              <a:off x="5638270" y="39788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/>
          </p:nvCxnSpPr>
          <p:spPr>
            <a:xfrm>
              <a:off x="5707006" y="42443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/>
          </p:nvCxnSpPr>
          <p:spPr>
            <a:xfrm>
              <a:off x="5091234" y="45953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>
              <a:off x="5324531" y="449310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4938784" y="43707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/>
          </p:nvCxnSpPr>
          <p:spPr>
            <a:xfrm>
              <a:off x="4483708" y="46189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/>
          </p:nvCxnSpPr>
          <p:spPr>
            <a:xfrm>
              <a:off x="6163039" y="3770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/>
          </p:nvCxnSpPr>
          <p:spPr>
            <a:xfrm>
              <a:off x="6315489" y="41293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6548786" y="40099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4649041" y="4828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6091667" y="40119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>
              <a:off x="5954573" y="36532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6859939" y="3770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6477414" y="36903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5755814" y="46084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>
              <a:off x="6555039" y="38770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6211256" y="43959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>
              <a:off x="6943603" y="45052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6772789" y="41250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>
              <a:off x="6925239" y="39918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5943170" y="4155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>
              <a:off x="5943170" y="450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6549017" y="44911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>
              <a:off x="6782314" y="4388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>
              <a:off x="6396567" y="42664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>
              <a:off x="6788567" y="42558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4872863" y="49330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>
              <a:off x="5025313" y="52749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5258610" y="51727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>
              <a:off x="4872863" y="5050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>
              <a:off x="4801491" y="51747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>
              <a:off x="5160630" y="48307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>
              <a:off x="5569763" y="49330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5803060" y="48307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>
              <a:off x="5417313" y="47083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>
              <a:off x="5264863" y="50397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>
              <a:off x="4921080" y="55160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5868360" y="53930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5482613" y="52707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>
              <a:off x="5691634" y="51534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>
              <a:off x="5805877" y="503732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>
              <a:off x="5874613" y="52601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>
              <a:off x="5258841" y="56112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>
              <a:off x="5492138" y="55089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5106391" y="53865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>
              <a:off x="5498391" y="53760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6330646" y="4828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>
              <a:off x="4617794" y="52928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/>
            <p:cNvCxnSpPr/>
            <p:nvPr/>
          </p:nvCxnSpPr>
          <p:spPr>
            <a:xfrm>
              <a:off x="6716393" y="50684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/>
            <p:nvPr/>
          </p:nvCxnSpPr>
          <p:spPr>
            <a:xfrm>
              <a:off x="6330646" y="49460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/>
            <p:cNvCxnSpPr/>
            <p:nvPr/>
          </p:nvCxnSpPr>
          <p:spPr>
            <a:xfrm>
              <a:off x="6259274" y="50704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/>
            <p:cNvCxnSpPr/>
            <p:nvPr/>
          </p:nvCxnSpPr>
          <p:spPr>
            <a:xfrm>
              <a:off x="6122180" y="47116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/>
            <p:nvPr/>
          </p:nvCxnSpPr>
          <p:spPr>
            <a:xfrm>
              <a:off x="7027546" y="4828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>
              <a:off x="6645021" y="47488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/>
            <p:nvPr/>
          </p:nvCxnSpPr>
          <p:spPr>
            <a:xfrm>
              <a:off x="6378863" y="45893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/>
            <p:nvPr/>
          </p:nvCxnSpPr>
          <p:spPr>
            <a:xfrm>
              <a:off x="6722646" y="49355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>
              <a:off x="6378863" y="541175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7111210" y="55211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>
              <a:off x="6940396" y="51664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>
              <a:off x="7092846" y="5050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6110777" y="51970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>
              <a:off x="6110777" y="55160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>
              <a:off x="6716624" y="550694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>
              <a:off x="6949921" y="540467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>
              <a:off x="6564174" y="5282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6956174" y="52717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4875701" y="47083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4405479" y="429156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5" name="TextBox 26"/>
          <p:cNvSpPr txBox="1">
            <a:spLocks noChangeArrowheads="1"/>
          </p:cNvSpPr>
          <p:nvPr/>
        </p:nvSpPr>
        <p:spPr bwMode="auto">
          <a:xfrm>
            <a:off x="485321" y="1949500"/>
            <a:ext cx="13654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sequencing</a:t>
            </a:r>
          </a:p>
          <a:p>
            <a:pPr eaLnBrk="1" hangingPunct="1"/>
            <a:r>
              <a:rPr lang="en-US" sz="1800" dirty="0" smtClean="0"/>
              <a:t>reads</a:t>
            </a:r>
            <a:endParaRPr lang="en-US" sz="1800" dirty="0"/>
          </a:p>
        </p:txBody>
      </p:sp>
      <p:grpSp>
        <p:nvGrpSpPr>
          <p:cNvPr id="499" name="Group 498"/>
          <p:cNvGrpSpPr/>
          <p:nvPr/>
        </p:nvGrpSpPr>
        <p:grpSpPr>
          <a:xfrm>
            <a:off x="3307313" y="5875348"/>
            <a:ext cx="4033188" cy="744353"/>
            <a:chOff x="3307313" y="5875348"/>
            <a:chExt cx="4033188" cy="744353"/>
          </a:xfrm>
        </p:grpSpPr>
        <p:sp>
          <p:nvSpPr>
            <p:cNvPr id="720" name="TextBox 719"/>
            <p:cNvSpPr txBox="1"/>
            <p:nvPr/>
          </p:nvSpPr>
          <p:spPr>
            <a:xfrm>
              <a:off x="3307313" y="6250369"/>
              <a:ext cx="4033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 assembly / </a:t>
              </a:r>
              <a:r>
                <a:rPr lang="en-US" dirty="0" err="1" smtClean="0"/>
                <a:t>pseudochomosome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721" name="Down Arrow 720"/>
            <p:cNvSpPr/>
            <p:nvPr/>
          </p:nvSpPr>
          <p:spPr>
            <a:xfrm>
              <a:off x="5247588" y="5875348"/>
              <a:ext cx="132927" cy="295466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/>
          <p:cNvGrpSpPr/>
          <p:nvPr/>
        </p:nvGrpSpPr>
        <p:grpSpPr>
          <a:xfrm>
            <a:off x="485321" y="5056736"/>
            <a:ext cx="7260416" cy="642463"/>
            <a:chOff x="485321" y="5056736"/>
            <a:chExt cx="7260416" cy="642463"/>
          </a:xfrm>
        </p:grpSpPr>
        <p:cxnSp>
          <p:nvCxnSpPr>
            <p:cNvPr id="716" name="Straight Connector 715"/>
            <p:cNvCxnSpPr/>
            <p:nvPr/>
          </p:nvCxnSpPr>
          <p:spPr>
            <a:xfrm>
              <a:off x="2317704" y="5532594"/>
              <a:ext cx="2614619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>
              <a:off x="5715253" y="5532594"/>
              <a:ext cx="2030484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8" name="TextBox 717"/>
            <p:cNvSpPr txBox="1"/>
            <p:nvPr/>
          </p:nvSpPr>
          <p:spPr>
            <a:xfrm>
              <a:off x="4874404" y="5329867"/>
              <a:ext cx="89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NN..NN</a:t>
              </a:r>
              <a:endParaRPr lang="en-US" dirty="0"/>
            </a:p>
          </p:txBody>
        </p:sp>
        <p:sp>
          <p:nvSpPr>
            <p:cNvPr id="719" name="TextBox 718"/>
            <p:cNvSpPr txBox="1"/>
            <p:nvPr/>
          </p:nvSpPr>
          <p:spPr>
            <a:xfrm>
              <a:off x="485321" y="5329867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scaffolds</a:t>
              </a:r>
              <a:endParaRPr lang="en-US" dirty="0"/>
            </a:p>
          </p:txBody>
        </p:sp>
        <p:sp>
          <p:nvSpPr>
            <p:cNvPr id="722" name="Down Arrow 721"/>
            <p:cNvSpPr/>
            <p:nvPr/>
          </p:nvSpPr>
          <p:spPr>
            <a:xfrm flipH="1">
              <a:off x="5254188" y="5056736"/>
              <a:ext cx="127916" cy="295466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485321" y="3409005"/>
            <a:ext cx="7387010" cy="1670453"/>
            <a:chOff x="485321" y="3409005"/>
            <a:chExt cx="7387010" cy="1670453"/>
          </a:xfrm>
        </p:grpSpPr>
        <p:cxnSp>
          <p:nvCxnSpPr>
            <p:cNvPr id="496" name="Straight Connector 495"/>
            <p:cNvCxnSpPr/>
            <p:nvPr/>
          </p:nvCxnSpPr>
          <p:spPr>
            <a:xfrm>
              <a:off x="2317704" y="4954032"/>
              <a:ext cx="2614619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3156361" y="3704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3888708" y="38138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2985446" y="40202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2888275" y="38087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3494122" y="3799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727419" y="36973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2389076" y="424160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>
              <a:off x="2541526" y="45835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>
              <a:off x="2774823" y="44812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/>
            <p:nvPr/>
          </p:nvCxnSpPr>
          <p:spPr>
            <a:xfrm>
              <a:off x="2389076" y="43588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/>
            <p:nvPr/>
          </p:nvCxnSpPr>
          <p:spPr>
            <a:xfrm>
              <a:off x="2317704" y="44832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/>
            <p:cNvCxnSpPr/>
            <p:nvPr/>
          </p:nvCxnSpPr>
          <p:spPr>
            <a:xfrm>
              <a:off x="2676843" y="4139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/>
            <p:cNvCxnSpPr/>
            <p:nvPr/>
          </p:nvCxnSpPr>
          <p:spPr>
            <a:xfrm>
              <a:off x="3043356" y="424160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/>
            <p:nvPr/>
          </p:nvCxnSpPr>
          <p:spPr>
            <a:xfrm>
              <a:off x="3276653" y="4139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>
              <a:off x="2781076" y="43483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>
              <a:off x="2437293" y="48245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/>
            <p:cNvCxnSpPr/>
            <p:nvPr/>
          </p:nvCxnSpPr>
          <p:spPr>
            <a:xfrm>
              <a:off x="3384573" y="47016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/>
            <p:cNvCxnSpPr/>
            <p:nvPr/>
          </p:nvCxnSpPr>
          <p:spPr>
            <a:xfrm>
              <a:off x="2998826" y="45792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3207847" y="44619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/>
            <p:nvPr/>
          </p:nvCxnSpPr>
          <p:spPr>
            <a:xfrm>
              <a:off x="3322090" y="43458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/>
            <p:cNvCxnSpPr/>
            <p:nvPr/>
          </p:nvCxnSpPr>
          <p:spPr>
            <a:xfrm>
              <a:off x="3390826" y="45687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/>
            <p:nvPr/>
          </p:nvCxnSpPr>
          <p:spPr>
            <a:xfrm>
              <a:off x="3008351" y="48174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>
              <a:off x="2622604" y="46951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/>
            <p:cNvCxnSpPr/>
            <p:nvPr/>
          </p:nvCxnSpPr>
          <p:spPr>
            <a:xfrm>
              <a:off x="3014604" y="46845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3804239" y="41373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>
              <a:off x="3999309" y="44792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>
              <a:off x="4232606" y="43769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>
              <a:off x="3804239" y="42546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>
              <a:off x="3775487" y="43789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>
              <a:off x="3595773" y="40202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>
              <a:off x="4501139" y="41373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>
              <a:off x="4118614" y="40573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/>
            <p:cNvCxnSpPr/>
            <p:nvPr/>
          </p:nvCxnSpPr>
          <p:spPr>
            <a:xfrm>
              <a:off x="3323968" y="38978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4196239" y="42440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Connector 568"/>
            <p:cNvCxnSpPr/>
            <p:nvPr/>
          </p:nvCxnSpPr>
          <p:spPr>
            <a:xfrm>
              <a:off x="3895076" y="47203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569"/>
            <p:cNvCxnSpPr/>
            <p:nvPr/>
          </p:nvCxnSpPr>
          <p:spPr>
            <a:xfrm>
              <a:off x="4627423" y="48296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>
              <a:off x="4456609" y="44749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>
              <a:off x="4609059" y="43588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/>
            <p:cNvCxnSpPr/>
            <p:nvPr/>
          </p:nvCxnSpPr>
          <p:spPr>
            <a:xfrm>
              <a:off x="3626990" y="45056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/>
            <p:cNvCxnSpPr/>
            <p:nvPr/>
          </p:nvCxnSpPr>
          <p:spPr>
            <a:xfrm>
              <a:off x="3626990" y="48245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>
              <a:off x="4232837" y="48155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/>
            <p:cNvCxnSpPr/>
            <p:nvPr/>
          </p:nvCxnSpPr>
          <p:spPr>
            <a:xfrm>
              <a:off x="4466134" y="471322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>
              <a:off x="4080387" y="4590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/>
            <p:nvPr/>
          </p:nvCxnSpPr>
          <p:spPr>
            <a:xfrm>
              <a:off x="4472387" y="45802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>
              <a:off x="4208765" y="39169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/>
            <p:cNvCxnSpPr/>
            <p:nvPr/>
          </p:nvCxnSpPr>
          <p:spPr>
            <a:xfrm>
              <a:off x="5841847" y="4959368"/>
              <a:ext cx="2030484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/>
            <p:cNvCxnSpPr/>
            <p:nvPr/>
          </p:nvCxnSpPr>
          <p:spPr>
            <a:xfrm>
              <a:off x="6828716" y="38191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/>
            <p:cNvCxnSpPr/>
            <p:nvPr/>
          </p:nvCxnSpPr>
          <p:spPr>
            <a:xfrm>
              <a:off x="6107062" y="40204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/>
            <p:cNvCxnSpPr/>
            <p:nvPr/>
          </p:nvCxnSpPr>
          <p:spPr>
            <a:xfrm>
              <a:off x="6434130" y="38050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/>
            <p:cNvCxnSpPr/>
            <p:nvPr/>
          </p:nvCxnSpPr>
          <p:spPr>
            <a:xfrm>
              <a:off x="6667427" y="370272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/>
            <p:cNvCxnSpPr/>
            <p:nvPr/>
          </p:nvCxnSpPr>
          <p:spPr>
            <a:xfrm>
              <a:off x="5924155" y="43830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/>
            <p:cNvCxnSpPr/>
            <p:nvPr/>
          </p:nvCxnSpPr>
          <p:spPr>
            <a:xfrm>
              <a:off x="5983364" y="42469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/>
            <p:cNvCxnSpPr/>
            <p:nvPr/>
          </p:nvCxnSpPr>
          <p:spPr>
            <a:xfrm>
              <a:off x="6216661" y="41446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/>
            <p:cNvCxnSpPr/>
            <p:nvPr/>
          </p:nvCxnSpPr>
          <p:spPr>
            <a:xfrm>
              <a:off x="6324581" y="470698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/>
            <p:cNvCxnSpPr/>
            <p:nvPr/>
          </p:nvCxnSpPr>
          <p:spPr>
            <a:xfrm>
              <a:off x="5938834" y="45846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/>
            <p:cNvCxnSpPr/>
            <p:nvPr/>
          </p:nvCxnSpPr>
          <p:spPr>
            <a:xfrm>
              <a:off x="6147855" y="44673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/>
            <p:cNvCxnSpPr/>
            <p:nvPr/>
          </p:nvCxnSpPr>
          <p:spPr>
            <a:xfrm>
              <a:off x="6262098" y="43512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/>
            <p:cNvCxnSpPr/>
            <p:nvPr/>
          </p:nvCxnSpPr>
          <p:spPr>
            <a:xfrm>
              <a:off x="6330834" y="45740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/>
            <p:cNvCxnSpPr/>
            <p:nvPr/>
          </p:nvCxnSpPr>
          <p:spPr>
            <a:xfrm>
              <a:off x="5846071" y="4822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/>
            <p:nvPr/>
          </p:nvCxnSpPr>
          <p:spPr>
            <a:xfrm>
              <a:off x="5954612" y="46898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/>
            <p:cNvCxnSpPr/>
            <p:nvPr/>
          </p:nvCxnSpPr>
          <p:spPr>
            <a:xfrm>
              <a:off x="6744247" y="4142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6939317" y="44846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/>
            <p:cNvCxnSpPr/>
            <p:nvPr/>
          </p:nvCxnSpPr>
          <p:spPr>
            <a:xfrm>
              <a:off x="7172614" y="43823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/>
            <p:cNvCxnSpPr/>
            <p:nvPr/>
          </p:nvCxnSpPr>
          <p:spPr>
            <a:xfrm>
              <a:off x="6744247" y="42599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Straight Connector 695"/>
            <p:cNvCxnSpPr/>
            <p:nvPr/>
          </p:nvCxnSpPr>
          <p:spPr>
            <a:xfrm>
              <a:off x="6715495" y="43843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Connector 696"/>
            <p:cNvCxnSpPr/>
            <p:nvPr/>
          </p:nvCxnSpPr>
          <p:spPr>
            <a:xfrm>
              <a:off x="6535781" y="40255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/>
            <p:nvPr/>
          </p:nvCxnSpPr>
          <p:spPr>
            <a:xfrm>
              <a:off x="7441147" y="4142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/>
            <p:nvPr/>
          </p:nvCxnSpPr>
          <p:spPr>
            <a:xfrm>
              <a:off x="7058622" y="40627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/>
            <p:nvPr/>
          </p:nvCxnSpPr>
          <p:spPr>
            <a:xfrm>
              <a:off x="6263976" y="390320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/>
            <p:nvPr/>
          </p:nvCxnSpPr>
          <p:spPr>
            <a:xfrm>
              <a:off x="7136247" y="42493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/>
            <p:nvPr/>
          </p:nvCxnSpPr>
          <p:spPr>
            <a:xfrm>
              <a:off x="6835084" y="47256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7567431" y="48350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/>
            <p:nvPr/>
          </p:nvCxnSpPr>
          <p:spPr>
            <a:xfrm>
              <a:off x="7396617" y="4480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/>
            <p:nvPr/>
          </p:nvCxnSpPr>
          <p:spPr>
            <a:xfrm>
              <a:off x="7549067" y="43642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/>
            <p:nvPr/>
          </p:nvCxnSpPr>
          <p:spPr>
            <a:xfrm>
              <a:off x="6566998" y="45109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/>
            <p:nvPr/>
          </p:nvCxnSpPr>
          <p:spPr>
            <a:xfrm>
              <a:off x="6566998" y="48299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/>
            <p:nvPr/>
          </p:nvCxnSpPr>
          <p:spPr>
            <a:xfrm>
              <a:off x="7172845" y="48208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/>
            <p:nvPr/>
          </p:nvCxnSpPr>
          <p:spPr>
            <a:xfrm>
              <a:off x="7406142" y="47185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/>
            <p:cNvCxnSpPr/>
            <p:nvPr/>
          </p:nvCxnSpPr>
          <p:spPr>
            <a:xfrm>
              <a:off x="7020395" y="45961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Connector 710"/>
            <p:cNvCxnSpPr/>
            <p:nvPr/>
          </p:nvCxnSpPr>
          <p:spPr>
            <a:xfrm>
              <a:off x="7412395" y="45856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7148773" y="3922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/>
            <p:cNvCxnSpPr/>
            <p:nvPr/>
          </p:nvCxnSpPr>
          <p:spPr>
            <a:xfrm>
              <a:off x="6765644" y="39276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5" name="TextBox 714"/>
            <p:cNvSpPr txBox="1"/>
            <p:nvPr/>
          </p:nvSpPr>
          <p:spPr>
            <a:xfrm>
              <a:off x="485321" y="4710126"/>
              <a:ext cx="85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contigs</a:t>
              </a:r>
              <a:endParaRPr lang="en-US" dirty="0"/>
            </a:p>
          </p:txBody>
        </p:sp>
        <p:sp>
          <p:nvSpPr>
            <p:cNvPr id="723" name="Down Arrow 722"/>
            <p:cNvSpPr/>
            <p:nvPr/>
          </p:nvSpPr>
          <p:spPr>
            <a:xfrm flipH="1">
              <a:off x="5254188" y="3409005"/>
              <a:ext cx="127916" cy="295466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4" name="TextBox 723"/>
          <p:cNvSpPr txBox="1"/>
          <p:nvPr/>
        </p:nvSpPr>
        <p:spPr>
          <a:xfrm>
            <a:off x="354536" y="343004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unitigs</a:t>
            </a:r>
            <a:r>
              <a:rPr lang="en-US" dirty="0" smtClean="0"/>
              <a:t>, </a:t>
            </a:r>
            <a:r>
              <a:rPr lang="en-US" dirty="0" err="1" smtClean="0"/>
              <a:t>superreads</a:t>
            </a:r>
            <a:endParaRPr lang="en-US" dirty="0"/>
          </a:p>
        </p:txBody>
      </p:sp>
      <p:sp>
        <p:nvSpPr>
          <p:cNvPr id="500" name="Slide Number Placeholder 4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2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r>
              <a:rPr lang="en-US" baseline="0" dirty="0" smtClean="0"/>
              <a:t>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5826" y="1161452"/>
            <a:ext cx="6645474" cy="4794848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Overlap layout consensus (OLC)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all-to-all pair-wise read alignments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Construct graph based on overlaps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Trace paths for the assembly</a:t>
            </a:r>
          </a:p>
          <a:p>
            <a:endParaRPr lang="en-US" sz="2800" dirty="0" smtClean="0"/>
          </a:p>
          <a:p>
            <a:r>
              <a:rPr lang="en-US" sz="2800" b="1" dirty="0"/>
              <a:t>D</a:t>
            </a:r>
            <a:r>
              <a:rPr lang="en-US" sz="2800" b="1" dirty="0" smtClean="0"/>
              <a:t>e </a:t>
            </a:r>
            <a:r>
              <a:rPr lang="en-US" sz="2800" b="1" dirty="0" err="1" smtClean="0"/>
              <a:t>Bruijn</a:t>
            </a:r>
            <a:r>
              <a:rPr lang="en-US" sz="2800" b="1" dirty="0" smtClean="0"/>
              <a:t>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</a:t>
            </a:r>
            <a:r>
              <a:rPr lang="en-US" sz="2800" dirty="0" smtClean="0"/>
              <a:t>etermine k-</a:t>
            </a:r>
            <a:r>
              <a:rPr lang="en-US" sz="2800" dirty="0" err="1" smtClean="0"/>
              <a:t>mer</a:t>
            </a:r>
            <a:r>
              <a:rPr lang="en-US" sz="2800" dirty="0" smtClean="0"/>
              <a:t> from reads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Construct k-</a:t>
            </a:r>
            <a:r>
              <a:rPr lang="en-US" sz="2800" dirty="0" err="1" smtClean="0"/>
              <a:t>mer</a:t>
            </a:r>
            <a:r>
              <a:rPr lang="en-US" sz="2800" dirty="0" smtClean="0"/>
              <a:t>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Trace </a:t>
            </a:r>
            <a:r>
              <a:rPr lang="en-US" sz="2800" dirty="0"/>
              <a:t>paths for the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layout consensus (I)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03415" y="1064990"/>
            <a:ext cx="5783385" cy="2868104"/>
          </a:xfrm>
        </p:spPr>
        <p:txBody>
          <a:bodyPr/>
          <a:lstStyle/>
          <a:p>
            <a:pPr lvl="0"/>
            <a:r>
              <a:rPr lang="en-US" dirty="0" smtClean="0"/>
              <a:t>Overlap graph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to identify </a:t>
            </a:r>
            <a:r>
              <a:rPr lang="en-US" dirty="0"/>
              <a:t>all pairs of reads that overlap </a:t>
            </a:r>
            <a:r>
              <a:rPr lang="en-US" b="1" dirty="0">
                <a:solidFill>
                  <a:srgbClr val="FF0000"/>
                </a:solidFill>
              </a:rPr>
              <a:t>sufficiently </a:t>
            </a:r>
            <a:r>
              <a:rPr lang="en-US" b="1" dirty="0" smtClean="0">
                <a:solidFill>
                  <a:srgbClr val="FF0000"/>
                </a:solidFill>
              </a:rPr>
              <a:t>well</a:t>
            </a:r>
            <a:endParaRPr lang="en-US" b="1" dirty="0">
              <a:solidFill>
                <a:srgbClr val="FF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to organize </a:t>
            </a:r>
            <a:r>
              <a:rPr lang="en-US" dirty="0" smtClean="0"/>
              <a:t>the overlapping information </a:t>
            </a:r>
            <a:r>
              <a:rPr lang="en-US" dirty="0"/>
              <a:t>into a graph containing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for every read and an </a:t>
            </a:r>
            <a:r>
              <a:rPr lang="en-US" b="1" dirty="0">
                <a:solidFill>
                  <a:srgbClr val="17375E"/>
                </a:solidFill>
              </a:rPr>
              <a:t>edge</a:t>
            </a:r>
            <a:r>
              <a:rPr lang="en-US" dirty="0"/>
              <a:t> between any pair of reads that overlap each other.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1460" y="1230924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460" y="2176586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460" y="3132017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>
            <a:off x="1465384" y="1846385"/>
            <a:ext cx="0" cy="330201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1465384" y="2792047"/>
            <a:ext cx="0" cy="339970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Shot 2015-04-19 at 11.53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6" y="3958146"/>
            <a:ext cx="7893540" cy="28223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70608" y="6470475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3846" y="4034692"/>
            <a:ext cx="4492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to_every_thing_turn_turn_turn_there_is_a_season</a:t>
            </a:r>
            <a:endParaRPr lang="en-US" sz="1600" dirty="0"/>
          </a:p>
          <a:p>
            <a:pPr algn="r"/>
            <a:r>
              <a:rPr lang="en-US" sz="1600" i="1" dirty="0" smtClean="0"/>
              <a:t>l</a:t>
            </a:r>
            <a:r>
              <a:rPr lang="en-US" sz="1600" dirty="0" smtClean="0"/>
              <a:t> = 4 (minimum overlap)</a:t>
            </a:r>
          </a:p>
          <a:p>
            <a:pPr algn="r"/>
            <a:r>
              <a:rPr lang="en-US" sz="1600" i="1" dirty="0" smtClean="0"/>
              <a:t>k</a:t>
            </a:r>
            <a:r>
              <a:rPr lang="en-US" sz="1600" dirty="0" smtClean="0"/>
              <a:t> = 7 (read length)</a:t>
            </a:r>
            <a:endParaRPr lang="en-US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8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9 at 12.15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0" y="5673020"/>
            <a:ext cx="8594213" cy="1016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layout consensus (II)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4629" y="3974493"/>
            <a:ext cx="6775837" cy="1257907"/>
          </a:xfrm>
        </p:spPr>
        <p:txBody>
          <a:bodyPr/>
          <a:lstStyle/>
          <a:p>
            <a:pPr lvl="0"/>
            <a:r>
              <a:rPr lang="en-US" dirty="0" smtClean="0"/>
              <a:t>Layout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string g</a:t>
            </a:r>
            <a:r>
              <a:rPr lang="en-US" b="1" dirty="0" smtClean="0">
                <a:solidFill>
                  <a:srgbClr val="17375E"/>
                </a:solidFill>
              </a:rPr>
              <a:t>raph</a:t>
            </a:r>
            <a:r>
              <a:rPr lang="en-US" dirty="0" smtClean="0"/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to s</a:t>
            </a:r>
            <a:r>
              <a:rPr lang="en-US" dirty="0" smtClean="0"/>
              <a:t>implify </a:t>
            </a:r>
            <a:r>
              <a:rPr lang="en-US" dirty="0" smtClean="0"/>
              <a:t>the global overlap graph by removing redundant information (transitive edges)</a:t>
            </a:r>
          </a:p>
        </p:txBody>
      </p:sp>
      <p:sp>
        <p:nvSpPr>
          <p:cNvPr id="3" name="Rectangle 2"/>
          <p:cNvSpPr/>
          <p:nvPr/>
        </p:nvSpPr>
        <p:spPr>
          <a:xfrm>
            <a:off x="361460" y="1045313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460" y="1990975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460" y="2946406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>
            <a:off x="1465384" y="1660774"/>
            <a:ext cx="0" cy="330201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1465384" y="2606436"/>
            <a:ext cx="0" cy="339970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5-04-19 at 12.05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76" y="0"/>
            <a:ext cx="1936832" cy="55605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19918" y="6497965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028462" y="1944808"/>
            <a:ext cx="3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transitive edges</a:t>
            </a:r>
            <a:r>
              <a:rPr lang="en-US" sz="2400" dirty="0" smtClean="0"/>
              <a:t>: edges </a:t>
            </a:r>
            <a:r>
              <a:rPr lang="en-US" sz="2400" dirty="0"/>
              <a:t>that skip </a:t>
            </a:r>
            <a:r>
              <a:rPr lang="en-US" sz="2400" dirty="0" smtClean="0"/>
              <a:t>one or more nodes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layout consensus (III)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03415" y="1367836"/>
            <a:ext cx="6172200" cy="2188164"/>
          </a:xfrm>
        </p:spPr>
        <p:txBody>
          <a:bodyPr/>
          <a:lstStyle/>
          <a:p>
            <a:pPr lvl="0"/>
            <a:r>
              <a:rPr lang="en-US" dirty="0" smtClean="0"/>
              <a:t>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BFBFBF"/>
                </a:solidFill>
              </a:rPr>
              <a:t>Simplifies the global overlap graph by removing redundant </a:t>
            </a:r>
            <a:r>
              <a:rPr lang="en-US" dirty="0" smtClean="0">
                <a:solidFill>
                  <a:srgbClr val="BFBFBF"/>
                </a:solidFill>
              </a:rPr>
              <a:t>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Emits </a:t>
            </a:r>
            <a:r>
              <a:rPr lang="en-US" dirty="0" err="1"/>
              <a:t>contigs</a:t>
            </a:r>
            <a:r>
              <a:rPr lang="en-US" dirty="0"/>
              <a:t> corresponding to the non-branching </a:t>
            </a:r>
            <a:r>
              <a:rPr lang="en-US" dirty="0" smtClean="0"/>
              <a:t>paths</a:t>
            </a:r>
            <a:endParaRPr lang="en-US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361460" y="1191848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460" y="2137510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460" y="3092941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>
            <a:off x="1465384" y="1807309"/>
            <a:ext cx="0" cy="330201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1465384" y="2752971"/>
            <a:ext cx="0" cy="339970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70608" y="6470475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25585" y="5987970"/>
            <a:ext cx="4492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to_every_thing_turn_turn_turn_there_is_a_season</a:t>
            </a:r>
            <a:endParaRPr lang="en-US" sz="1600" dirty="0"/>
          </a:p>
        </p:txBody>
      </p:sp>
      <p:pic>
        <p:nvPicPr>
          <p:cNvPr id="10" name="Picture 9" descr="Screen Shot 2015-04-19 at 12.2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" y="3942858"/>
            <a:ext cx="9046309" cy="838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8540" y="4785581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contig</a:t>
            </a:r>
            <a:r>
              <a:rPr lang="en-US" dirty="0" smtClean="0">
                <a:solidFill>
                  <a:srgbClr val="0000FF"/>
                </a:solidFill>
              </a:rPr>
              <a:t> 1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to_every_thing_turn</a:t>
            </a:r>
            <a:r>
              <a:rPr lang="en-US" dirty="0" smtClean="0">
                <a:solidFill>
                  <a:srgbClr val="0000FF"/>
                </a:solidFill>
              </a:rPr>
              <a:t>_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40391" y="4785581"/>
            <a:ext cx="2456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660066"/>
                </a:solidFill>
              </a:rPr>
              <a:t>contig</a:t>
            </a:r>
            <a:r>
              <a:rPr lang="en-US" dirty="0" smtClean="0">
                <a:solidFill>
                  <a:srgbClr val="660066"/>
                </a:solidFill>
              </a:rPr>
              <a:t> 2</a:t>
            </a:r>
          </a:p>
          <a:p>
            <a:r>
              <a:rPr lang="en-US" dirty="0" err="1" smtClean="0">
                <a:solidFill>
                  <a:srgbClr val="660066"/>
                </a:solidFill>
              </a:rPr>
              <a:t>turn_there_is_a_season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8692" y="4781589"/>
            <a:ext cx="243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unresolved repeat (gap)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layout consensus (IV)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6415" y="1211532"/>
            <a:ext cx="6367585" cy="1385135"/>
          </a:xfrm>
        </p:spPr>
        <p:txBody>
          <a:bodyPr/>
          <a:lstStyle/>
          <a:p>
            <a:pPr lvl="0"/>
            <a:r>
              <a:rPr lang="en-US" dirty="0" smtClean="0"/>
              <a:t>Consensus</a:t>
            </a:r>
          </a:p>
          <a:p>
            <a:pPr marL="0" indent="0">
              <a:buNone/>
            </a:pPr>
            <a:r>
              <a:rPr lang="en-US" dirty="0" smtClean="0"/>
              <a:t>Extract consensus sequences (major votes) based on the alignment of reads </a:t>
            </a:r>
            <a:r>
              <a:rPr lang="en-US" dirty="0"/>
              <a:t>that </a:t>
            </a:r>
            <a:r>
              <a:rPr lang="en-US" dirty="0" smtClean="0"/>
              <a:t>make up </a:t>
            </a:r>
            <a:r>
              <a:rPr lang="en-US" dirty="0"/>
              <a:t>a </a:t>
            </a:r>
            <a:r>
              <a:rPr lang="en-US" dirty="0" err="1" smtClean="0"/>
              <a:t>contig</a:t>
            </a:r>
            <a:endParaRPr lang="en-US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361460" y="1191848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460" y="2137510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460" y="3092941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>
            <a:off x="1465384" y="1807309"/>
            <a:ext cx="0" cy="330201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1465384" y="2752971"/>
            <a:ext cx="0" cy="339970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70608" y="6470475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pic>
        <p:nvPicPr>
          <p:cNvPr id="7" name="Picture 6" descr="Screen Shot 2015-04-19 at 12.30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70" y="2827753"/>
            <a:ext cx="5615354" cy="257424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OLC drawbacks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68"/>
            <a:ext cx="8229600" cy="47434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Identifying </a:t>
            </a:r>
            <a:r>
              <a:rPr lang="en-US" sz="2800" dirty="0" smtClean="0"/>
              <a:t>all-to-all overlaps is a slow procedure, especially when read number is millions or billions.</a:t>
            </a:r>
          </a:p>
          <a:p>
            <a:pPr>
              <a:lnSpc>
                <a:spcPct val="120000"/>
              </a:lnSpc>
            </a:pPr>
            <a:endParaRPr lang="en-US" sz="2800" dirty="0" smtClean="0"/>
          </a:p>
          <a:p>
            <a:pPr>
              <a:lnSpc>
                <a:spcPct val="120000"/>
              </a:lnSpc>
            </a:pPr>
            <a:r>
              <a:rPr lang="en-US" sz="2800" dirty="0" smtClean="0"/>
              <a:t>Overlap </a:t>
            </a:r>
            <a:r>
              <a:rPr lang="en-US" sz="2800" dirty="0"/>
              <a:t>graph is </a:t>
            </a:r>
            <a:r>
              <a:rPr lang="en-US" sz="2800" dirty="0" smtClean="0"/>
              <a:t>big when </a:t>
            </a:r>
            <a:r>
              <a:rPr lang="en-US" sz="2800" dirty="0" smtClean="0"/>
              <a:t>the read </a:t>
            </a:r>
            <a:r>
              <a:rPr lang="en-US" sz="2800" dirty="0" smtClean="0"/>
              <a:t>number is huge. One </a:t>
            </a:r>
            <a:r>
              <a:rPr lang="en-US" sz="2800" dirty="0"/>
              <a:t>node per read, and in practice </a:t>
            </a:r>
            <a:r>
              <a:rPr lang="en-US" sz="2800" dirty="0" smtClean="0"/>
              <a:t>the number of edges grows </a:t>
            </a:r>
            <a:r>
              <a:rPr lang="en-US" sz="2800" dirty="0" err="1"/>
              <a:t>superlinearly</a:t>
            </a:r>
            <a:r>
              <a:rPr lang="en-US" sz="2800" dirty="0"/>
              <a:t> with </a:t>
            </a:r>
            <a:r>
              <a:rPr lang="en-US" sz="2800" dirty="0" smtClean="0"/>
              <a:t>the number of reads.</a:t>
            </a:r>
          </a:p>
          <a:p>
            <a:pPr>
              <a:lnSpc>
                <a:spcPct val="120000"/>
              </a:lnSpc>
            </a:pPr>
            <a:endParaRPr lang="en-US" sz="2800" dirty="0"/>
          </a:p>
          <a:p>
            <a:pPr>
              <a:lnSpc>
                <a:spcPct val="120000"/>
              </a:lnSpc>
            </a:pPr>
            <a:r>
              <a:rPr lang="en-US" sz="2800" dirty="0"/>
              <a:t>The computational complexity limits its </a:t>
            </a:r>
            <a:r>
              <a:rPr lang="en-US" sz="2800" dirty="0" smtClean="0"/>
              <a:t>application.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 </a:t>
            </a:r>
            <a:r>
              <a:rPr lang="en-US" sz="28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Bruijn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graph</a:t>
            </a:r>
            <a:r>
              <a:rPr lang="en-US" dirty="0"/>
              <a:t> </a:t>
            </a:r>
            <a:r>
              <a:rPr lang="en-US" dirty="0" smtClean="0"/>
              <a:t>– k-</a:t>
            </a:r>
            <a:r>
              <a:rPr lang="en-US" dirty="0" err="1" smtClean="0"/>
              <a:t>mer</a:t>
            </a:r>
            <a:endParaRPr lang="en-US" sz="2800" dirty="0" smtClean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500" y="1161451"/>
            <a:ext cx="8597900" cy="14462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De </a:t>
            </a:r>
            <a:r>
              <a:rPr lang="en-US" sz="2800" dirty="0" err="1"/>
              <a:t>Bruijn</a:t>
            </a:r>
            <a:r>
              <a:rPr lang="en-US" sz="2800" dirty="0"/>
              <a:t> graph assemblers model the relationship between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exact substrings </a:t>
            </a:r>
            <a:r>
              <a:rPr lang="en-US" sz="2800" dirty="0"/>
              <a:t>of length </a:t>
            </a:r>
            <a:r>
              <a:rPr lang="en-US" sz="2800" i="1" dirty="0"/>
              <a:t>k </a:t>
            </a:r>
            <a:r>
              <a:rPr lang="en-US" sz="2800" dirty="0" smtClean="0"/>
              <a:t>(k-</a:t>
            </a:r>
            <a:r>
              <a:rPr lang="en-US" sz="2800" dirty="0" err="1" smtClean="0"/>
              <a:t>mer</a:t>
            </a:r>
            <a:r>
              <a:rPr lang="en-US" sz="2800" dirty="0" smtClean="0"/>
              <a:t>)</a:t>
            </a:r>
            <a:r>
              <a:rPr lang="en-US" sz="2800" i="1" dirty="0" smtClean="0"/>
              <a:t> </a:t>
            </a:r>
            <a:r>
              <a:rPr lang="en-US" sz="2800" dirty="0" smtClean="0"/>
              <a:t>extracted </a:t>
            </a:r>
            <a:r>
              <a:rPr lang="en-US" sz="2800" dirty="0"/>
              <a:t>from </a:t>
            </a:r>
            <a:r>
              <a:rPr lang="en-US" sz="2800" dirty="0" smtClean="0"/>
              <a:t>input </a:t>
            </a:r>
            <a:r>
              <a:rPr lang="en-US" sz="2800" dirty="0"/>
              <a:t>reads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41570" y="6449422"/>
            <a:ext cx="37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Compeau</a:t>
            </a:r>
            <a:r>
              <a:rPr lang="en-US" sz="1200" dirty="0" smtClean="0"/>
              <a:t> et al., 2011. </a:t>
            </a:r>
            <a:r>
              <a:rPr lang="en-US" sz="1200" dirty="0"/>
              <a:t>Nature Biotechnology 29</a:t>
            </a:r>
            <a:r>
              <a:rPr lang="en-US" sz="1200" b="1" dirty="0"/>
              <a:t>:</a:t>
            </a:r>
            <a:r>
              <a:rPr lang="en-US" sz="1200" dirty="0"/>
              <a:t> 987-991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grpSp>
        <p:nvGrpSpPr>
          <p:cNvPr id="7" name="Group 6"/>
          <p:cNvGrpSpPr/>
          <p:nvPr/>
        </p:nvGrpSpPr>
        <p:grpSpPr>
          <a:xfrm>
            <a:off x="3484256" y="3709111"/>
            <a:ext cx="1667487" cy="2400657"/>
            <a:chOff x="2596387" y="2042672"/>
            <a:chExt cx="997453" cy="2400657"/>
          </a:xfrm>
        </p:grpSpPr>
        <p:sp>
          <p:nvSpPr>
            <p:cNvPr id="9" name="TextBox 8"/>
            <p:cNvSpPr txBox="1"/>
            <p:nvPr/>
          </p:nvSpPr>
          <p:spPr>
            <a:xfrm>
              <a:off x="2644323" y="2504337"/>
              <a:ext cx="70201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ATG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TGG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GGC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GCG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CGT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6387" y="2042672"/>
              <a:ext cx="997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k-</a:t>
              </a:r>
              <a:r>
                <a:rPr lang="en-US" sz="2400" dirty="0" err="1" smtClean="0">
                  <a:solidFill>
                    <a:srgbClr val="008000"/>
                  </a:solidFill>
                </a:rPr>
                <a:t>mer</a:t>
              </a:r>
              <a:r>
                <a:rPr lang="en-US" sz="2400" dirty="0" smtClean="0">
                  <a:solidFill>
                    <a:srgbClr val="008000"/>
                  </a:solidFill>
                </a:rPr>
                <a:t> (k=3)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19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17786" y="3053261"/>
            <a:ext cx="3407280" cy="477054"/>
            <a:chOff x="208596" y="4432385"/>
            <a:chExt cx="2649572" cy="477054"/>
          </a:xfrm>
        </p:grpSpPr>
        <p:sp>
          <p:nvSpPr>
            <p:cNvPr id="3" name="TextBox 2"/>
            <p:cNvSpPr txBox="1"/>
            <p:nvPr/>
          </p:nvSpPr>
          <p:spPr>
            <a:xfrm>
              <a:off x="867091" y="4447774"/>
              <a:ext cx="1991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ourier"/>
                  <a:cs typeface="Courier"/>
                </a:rPr>
                <a:t>A T G G C G 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8596" y="4432385"/>
              <a:ext cx="874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reads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93530" y="2607731"/>
            <a:ext cx="1032933" cy="922585"/>
            <a:chOff x="3293530" y="2607731"/>
            <a:chExt cx="1032933" cy="922585"/>
          </a:xfrm>
        </p:grpSpPr>
        <p:sp>
          <p:nvSpPr>
            <p:cNvPr id="32" name="Rectangle 31"/>
            <p:cNvSpPr/>
            <p:nvPr/>
          </p:nvSpPr>
          <p:spPr>
            <a:xfrm>
              <a:off x="3293530" y="3095596"/>
              <a:ext cx="1032933" cy="434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95136" y="2607731"/>
              <a:ext cx="820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(k=3</a:t>
              </a:r>
              <a:r>
                <a:rPr lang="en-US" sz="2400" dirty="0" smtClean="0">
                  <a:solidFill>
                    <a:srgbClr val="008000"/>
                  </a:solidFill>
                </a:rPr>
                <a:t>)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85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51852E-6 L 0.16111 0.00186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QTL mapping</a:t>
            </a:r>
            <a:endParaRPr lang="en-US" sz="3200" dirty="0"/>
          </a:p>
        </p:txBody>
      </p:sp>
      <p:grpSp>
        <p:nvGrpSpPr>
          <p:cNvPr id="3" name="Group 2"/>
          <p:cNvGrpSpPr/>
          <p:nvPr/>
        </p:nvGrpSpPr>
        <p:grpSpPr>
          <a:xfrm>
            <a:off x="3448354" y="3001608"/>
            <a:ext cx="2432956" cy="2922592"/>
            <a:chOff x="-9760" y="1760303"/>
            <a:chExt cx="2432956" cy="2922592"/>
          </a:xfrm>
        </p:grpSpPr>
        <p:sp>
          <p:nvSpPr>
            <p:cNvPr id="4" name="Rectangle 3"/>
            <p:cNvSpPr/>
            <p:nvPr/>
          </p:nvSpPr>
          <p:spPr>
            <a:xfrm>
              <a:off x="-9760" y="1760303"/>
              <a:ext cx="2432956" cy="574123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rgbClr val="17375E"/>
                  </a:solidFill>
                </a:rPr>
                <a:t>Population</a:t>
              </a:r>
              <a:endParaRPr lang="en-US" sz="2800" b="1" dirty="0">
                <a:solidFill>
                  <a:srgbClr val="17375E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-9760" y="3972179"/>
              <a:ext cx="2432956" cy="7107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 smtClean="0">
                  <a:solidFill>
                    <a:srgbClr val="17375E"/>
                  </a:solidFill>
                </a:rPr>
                <a:t>QTLs</a:t>
              </a:r>
              <a:endParaRPr lang="en-US" sz="2800" b="1" dirty="0">
                <a:solidFill>
                  <a:srgbClr val="17375E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4" idx="2"/>
              <a:endCxn id="5" idx="0"/>
            </p:cNvCxnSpPr>
            <p:nvPr/>
          </p:nvCxnSpPr>
          <p:spPr>
            <a:xfrm>
              <a:off x="1206718" y="2334426"/>
              <a:ext cx="0" cy="16377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9"/>
          <p:cNvSpPr/>
          <p:nvPr/>
        </p:nvSpPr>
        <p:spPr>
          <a:xfrm>
            <a:off x="2390624" y="3990876"/>
            <a:ext cx="2167165" cy="8490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04040"/>
                </a:solidFill>
                <a:latin typeface="Optima"/>
                <a:cs typeface="Optima"/>
              </a:rPr>
              <a:t>traits of interest: </a:t>
            </a:r>
            <a:r>
              <a:rPr lang="en-US" sz="2000" b="1" dirty="0" err="1" smtClean="0">
                <a:solidFill>
                  <a:srgbClr val="404040"/>
                </a:solidFill>
                <a:latin typeface="Optima"/>
                <a:cs typeface="Optima"/>
              </a:rPr>
              <a:t>phenotyping</a:t>
            </a:r>
            <a:endParaRPr lang="en-US" sz="2000" b="1" dirty="0">
              <a:solidFill>
                <a:srgbClr val="404040"/>
              </a:solidFill>
              <a:latin typeface="Optima"/>
              <a:cs typeface="Optim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771873" y="3998134"/>
            <a:ext cx="2154465" cy="8418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404040"/>
                </a:solidFill>
                <a:latin typeface="Optima"/>
                <a:cs typeface="Optima"/>
              </a:rPr>
              <a:t>Certain platform: </a:t>
            </a:r>
            <a:r>
              <a:rPr lang="en-US" sz="2000" b="1" dirty="0" smtClean="0">
                <a:solidFill>
                  <a:srgbClr val="404040"/>
                </a:solidFill>
                <a:latin typeface="Optima"/>
                <a:cs typeface="Optima"/>
              </a:rPr>
              <a:t>genotyping</a:t>
            </a:r>
            <a:endParaRPr lang="en-US" sz="2000" b="1" dirty="0">
              <a:solidFill>
                <a:srgbClr val="404040"/>
              </a:solidFill>
              <a:latin typeface="Optima"/>
              <a:cs typeface="Optim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0425" y="1170960"/>
            <a:ext cx="8578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 </a:t>
            </a:r>
            <a:r>
              <a:rPr lang="en-US" sz="2800" b="1" dirty="0" smtClean="0"/>
              <a:t>Q</a:t>
            </a:r>
            <a:r>
              <a:rPr lang="en-US" sz="2800" dirty="0" smtClean="0"/>
              <a:t>uantitative </a:t>
            </a:r>
            <a:r>
              <a:rPr lang="en-US" sz="2800" b="1" dirty="0" smtClean="0"/>
              <a:t>T</a:t>
            </a:r>
            <a:r>
              <a:rPr lang="en-US" sz="2800" dirty="0" smtClean="0"/>
              <a:t>rait </a:t>
            </a:r>
            <a:r>
              <a:rPr lang="en-US" sz="2800" b="1" dirty="0" smtClean="0"/>
              <a:t>L</a:t>
            </a:r>
            <a:r>
              <a:rPr lang="en-US" sz="2800" dirty="0" smtClean="0"/>
              <a:t>ocus </a:t>
            </a:r>
            <a:r>
              <a:rPr lang="en-US" sz="2800" dirty="0"/>
              <a:t>(QTL)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a </a:t>
            </a:r>
            <a:r>
              <a:rPr lang="en-US" sz="2800" b="1" dirty="0" smtClean="0">
                <a:solidFill>
                  <a:schemeClr val="tx2">
                    <a:lumMod val="75000"/>
                  </a:schemeClr>
                </a:solidFill>
              </a:rPr>
              <a:t>genomic locus </a:t>
            </a:r>
            <a:r>
              <a:rPr lang="en-US" sz="2800" dirty="0"/>
              <a:t>that </a:t>
            </a:r>
            <a:r>
              <a:rPr lang="en-US" sz="2800" dirty="0" smtClean="0"/>
              <a:t>genetically influence </a:t>
            </a:r>
            <a:r>
              <a:rPr lang="en-US" sz="2800" dirty="0"/>
              <a:t>variation in a </a:t>
            </a:r>
            <a:r>
              <a:rPr lang="en-US" sz="2800" dirty="0" smtClean="0"/>
              <a:t>phenotype of a quantitative trait.</a:t>
            </a:r>
            <a:endParaRPr lang="en-US" sz="28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94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Problem: list </a:t>
            </a:r>
            <a:r>
              <a:rPr lang="en-US" sz="3200" dirty="0" smtClean="0"/>
              <a:t>all K-</a:t>
            </a:r>
            <a:r>
              <a:rPr lang="en-US" sz="3200" dirty="0" err="1" smtClean="0"/>
              <a:t>mers</a:t>
            </a:r>
            <a:r>
              <a:rPr lang="en-US" sz="3200" dirty="0"/>
              <a:t> </a:t>
            </a:r>
            <a:r>
              <a:rPr lang="en-US" sz="3200" dirty="0" smtClean="0"/>
              <a:t>(</a:t>
            </a:r>
            <a:r>
              <a:rPr lang="en-US" sz="3200" i="1" dirty="0" smtClean="0"/>
              <a:t>k</a:t>
            </a:r>
            <a:r>
              <a:rPr lang="en-US" sz="3200" dirty="0" smtClean="0"/>
              <a:t>=4)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33" y="2694805"/>
            <a:ext cx="7001933" cy="1129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 smtClean="0"/>
              <a:t>CGATCGATCGATCGAT</a:t>
            </a:r>
            <a:endParaRPr lang="en-US" sz="6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48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 </a:t>
            </a:r>
            <a:r>
              <a:rPr lang="en-US" sz="28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Bruijn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graph - assembly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43779" y="5922824"/>
            <a:ext cx="189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ATGGCGTGCAATG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347089" y="4781686"/>
            <a:ext cx="1491340" cy="1246837"/>
            <a:chOff x="2774461" y="5210623"/>
            <a:chExt cx="1491340" cy="1246837"/>
          </a:xfrm>
        </p:grpSpPr>
        <p:sp>
          <p:nvSpPr>
            <p:cNvPr id="10" name="TextBox 9"/>
            <p:cNvSpPr txBox="1"/>
            <p:nvPr/>
          </p:nvSpPr>
          <p:spPr>
            <a:xfrm>
              <a:off x="3298694" y="5481305"/>
              <a:ext cx="576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ATG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899330" y="5687413"/>
              <a:ext cx="420077" cy="420077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845724" y="5687413"/>
              <a:ext cx="420077" cy="420077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1" idx="6"/>
              <a:endCxn id="12" idx="2"/>
            </p:cNvCxnSpPr>
            <p:nvPr/>
          </p:nvCxnSpPr>
          <p:spPr>
            <a:xfrm>
              <a:off x="3319407" y="5897452"/>
              <a:ext cx="52631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774461" y="6088128"/>
              <a:ext cx="70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Node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50267" y="5210623"/>
              <a:ext cx="644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edge</a:t>
              </a:r>
              <a:endParaRPr lang="en-US" b="1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41570" y="6449422"/>
            <a:ext cx="37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Compeau</a:t>
            </a:r>
            <a:r>
              <a:rPr lang="en-US" sz="1200" dirty="0" smtClean="0"/>
              <a:t> et al., 2011. </a:t>
            </a:r>
            <a:r>
              <a:rPr lang="en-US" sz="1200" dirty="0"/>
              <a:t>Nature Biotechnology 29</a:t>
            </a:r>
            <a:r>
              <a:rPr lang="en-US" sz="1200" b="1" dirty="0"/>
              <a:t>:</a:t>
            </a:r>
            <a:r>
              <a:rPr lang="en-US" sz="1200" dirty="0"/>
              <a:t> 987-991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457200" y="3971874"/>
            <a:ext cx="2305045" cy="1846659"/>
            <a:chOff x="208596" y="4338898"/>
            <a:chExt cx="2305045" cy="1846659"/>
          </a:xfrm>
        </p:grpSpPr>
        <p:sp>
          <p:nvSpPr>
            <p:cNvPr id="3" name="TextBox 2"/>
            <p:cNvSpPr txBox="1"/>
            <p:nvPr/>
          </p:nvSpPr>
          <p:spPr>
            <a:xfrm>
              <a:off x="1110693" y="4338898"/>
              <a:ext cx="1402948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ourier"/>
                  <a:cs typeface="Courier"/>
                </a:rPr>
                <a:t>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ATGGCGT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GGCGTCG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CTTGCAA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TGCAATG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CAATGGC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ATGGCGT</a:t>
              </a:r>
              <a:endParaRPr lang="en-US" sz="1600" dirty="0">
                <a:latin typeface="Courier"/>
                <a:cs typeface="Courier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8596" y="4525872"/>
              <a:ext cx="70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reads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8596" y="1219884"/>
            <a:ext cx="2817057" cy="1835948"/>
            <a:chOff x="208596" y="2562330"/>
            <a:chExt cx="2276139" cy="1483418"/>
          </a:xfrm>
        </p:grpSpPr>
        <p:pic>
          <p:nvPicPr>
            <p:cNvPr id="5" name="Picture 4" descr="Screen Shot 2015-04-19 at 12.55.2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693" y="2562330"/>
              <a:ext cx="1374042" cy="148341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08596" y="2714657"/>
              <a:ext cx="1080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genome</a:t>
              </a:r>
            </a:p>
            <a:p>
              <a:r>
                <a:rPr lang="en-US" dirty="0" smtClean="0">
                  <a:solidFill>
                    <a:srgbClr val="008000"/>
                  </a:solidFill>
                </a:rPr>
                <a:t>sequence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515840" y="1157668"/>
            <a:ext cx="1269060" cy="3181230"/>
            <a:chOff x="2928637" y="2088839"/>
            <a:chExt cx="1269060" cy="3181230"/>
          </a:xfrm>
        </p:grpSpPr>
        <p:sp>
          <p:nvSpPr>
            <p:cNvPr id="9" name="TextBox 8"/>
            <p:cNvSpPr txBox="1"/>
            <p:nvPr/>
          </p:nvSpPr>
          <p:spPr>
            <a:xfrm>
              <a:off x="2928637" y="2469303"/>
              <a:ext cx="902811" cy="2800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Courier"/>
                  <a:cs typeface="Courier"/>
                </a:rPr>
                <a:t>C</a:t>
              </a:r>
              <a:endParaRPr lang="en-US" sz="1600" b="1" dirty="0">
                <a:latin typeface="Courier"/>
                <a:cs typeface="Courier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ATG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TGG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GCG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CGT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TGC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GCA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CAA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AAT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8637" y="2088839"/>
              <a:ext cx="126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k-</a:t>
              </a:r>
              <a:r>
                <a:rPr lang="en-US" dirty="0" err="1" smtClean="0">
                  <a:solidFill>
                    <a:srgbClr val="008000"/>
                  </a:solidFill>
                </a:rPr>
                <a:t>mer</a:t>
              </a:r>
              <a:r>
                <a:rPr lang="en-US" dirty="0" smtClean="0">
                  <a:solidFill>
                    <a:srgbClr val="008000"/>
                  </a:solidFill>
                </a:rPr>
                <a:t> (k=3)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525778" y="1689868"/>
            <a:ext cx="3393876" cy="3791437"/>
            <a:chOff x="4655970" y="2137858"/>
            <a:chExt cx="3393876" cy="3791437"/>
          </a:xfrm>
        </p:grpSpPr>
        <p:pic>
          <p:nvPicPr>
            <p:cNvPr id="8" name="Picture 7" descr="Screen Shot 2015-04-19 at 12.55.4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970" y="2447267"/>
              <a:ext cx="3393876" cy="348202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577765" y="2137858"/>
              <a:ext cx="1644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De </a:t>
              </a:r>
              <a:r>
                <a:rPr lang="en-US" dirty="0" err="1" smtClean="0">
                  <a:solidFill>
                    <a:srgbClr val="008000"/>
                  </a:solidFill>
                </a:rPr>
                <a:t>Bruijn</a:t>
              </a:r>
              <a:r>
                <a:rPr lang="en-US" dirty="0" smtClean="0">
                  <a:solidFill>
                    <a:srgbClr val="008000"/>
                  </a:solidFill>
                </a:rPr>
                <a:t> graph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21</a:t>
            </a:fld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223002" y="5449201"/>
            <a:ext cx="207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visit each edge once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0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4767"/>
            <a:ext cx="8229600" cy="2331991"/>
          </a:xfrm>
        </p:spPr>
        <p:txBody>
          <a:bodyPr/>
          <a:lstStyle/>
          <a:p>
            <a:r>
              <a:rPr lang="en-US" dirty="0" smtClean="0"/>
              <a:t>To find a path containing </a:t>
            </a:r>
            <a:r>
              <a:rPr lang="en-US" dirty="0"/>
              <a:t>all </a:t>
            </a:r>
            <a:r>
              <a:rPr lang="en-US" dirty="0" smtClean="0"/>
              <a:t>k-</a:t>
            </a:r>
            <a:r>
              <a:rPr lang="en-US" dirty="0"/>
              <a:t>mers but also is as short as possible, as  it contains each </a:t>
            </a:r>
            <a:r>
              <a:rPr lang="en-US" dirty="0" smtClean="0"/>
              <a:t>k-</a:t>
            </a:r>
            <a:r>
              <a:rPr lang="en-US" dirty="0"/>
              <a:t>mer exactly once</a:t>
            </a:r>
            <a:r>
              <a:rPr lang="en-US" dirty="0" smtClean="0"/>
              <a:t>.</a:t>
            </a:r>
          </a:p>
          <a:p>
            <a:r>
              <a:rPr lang="en-US" dirty="0"/>
              <a:t>De </a:t>
            </a:r>
            <a:r>
              <a:rPr lang="en-US" dirty="0" err="1"/>
              <a:t>Bruijn</a:t>
            </a:r>
            <a:r>
              <a:rPr lang="en-US" dirty="0"/>
              <a:t> answered this question </a:t>
            </a:r>
            <a:r>
              <a:rPr lang="en-US" dirty="0" smtClean="0"/>
              <a:t>by </a:t>
            </a:r>
            <a:r>
              <a:rPr lang="en-US" dirty="0"/>
              <a:t>borrowing Euler’s solution of the Bridges of </a:t>
            </a:r>
            <a:r>
              <a:rPr lang="en-US" dirty="0" err="1"/>
              <a:t>Königsberg</a:t>
            </a:r>
            <a:r>
              <a:rPr lang="en-US" dirty="0"/>
              <a:t> </a:t>
            </a:r>
            <a:r>
              <a:rPr lang="en-US" dirty="0" smtClean="0"/>
              <a:t>problem. An </a:t>
            </a:r>
            <a:r>
              <a:rPr lang="en-US" dirty="0" err="1"/>
              <a:t>Eulerian</a:t>
            </a:r>
            <a:r>
              <a:rPr lang="en-US" dirty="0"/>
              <a:t> cycle </a:t>
            </a:r>
            <a:r>
              <a:rPr lang="en-US" dirty="0" smtClean="0"/>
              <a:t>represents </a:t>
            </a:r>
            <a:r>
              <a:rPr lang="en-US" dirty="0"/>
              <a:t>a </a:t>
            </a:r>
            <a:r>
              <a:rPr lang="en-US" dirty="0" smtClean="0"/>
              <a:t>shortest path that </a:t>
            </a:r>
            <a:r>
              <a:rPr lang="en-US" dirty="0"/>
              <a:t>contains each k-</a:t>
            </a:r>
            <a:r>
              <a:rPr lang="en-US" dirty="0" err="1"/>
              <a:t>mer</a:t>
            </a:r>
            <a:r>
              <a:rPr lang="en-US" dirty="0"/>
              <a:t> exactly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Screenshot 2019-03-28 09.3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68" y="3542719"/>
            <a:ext cx="7747000" cy="26612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1570" y="6449422"/>
            <a:ext cx="37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Compeau</a:t>
            </a:r>
            <a:r>
              <a:rPr lang="en-US" sz="1200" dirty="0" smtClean="0"/>
              <a:t> et al., 2011. </a:t>
            </a:r>
            <a:r>
              <a:rPr lang="en-US" sz="1200" dirty="0"/>
              <a:t>Nature Biotechnology 29</a:t>
            </a:r>
            <a:r>
              <a:rPr lang="en-US" sz="1200" b="1" dirty="0"/>
              <a:t>:</a:t>
            </a:r>
            <a:r>
              <a:rPr lang="en-US" sz="1200" dirty="0"/>
              <a:t> 987-991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98545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errors complicate assemblies</a:t>
            </a:r>
            <a:endParaRPr lang="en-US" dirty="0"/>
          </a:p>
        </p:txBody>
      </p:sp>
      <p:pic>
        <p:nvPicPr>
          <p:cNvPr id="5" name="Picture 4" descr="Screen Shot 2015-04-19 at 5.1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03" y="1833965"/>
            <a:ext cx="3888154" cy="3761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462" y="5669364"/>
            <a:ext cx="80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Sequence error correction before graph construction is a critical step for De </a:t>
            </a:r>
            <a:r>
              <a:rPr lang="en-US" sz="2800" dirty="0" err="1" smtClean="0"/>
              <a:t>Bruijn</a:t>
            </a:r>
            <a:r>
              <a:rPr lang="en-US" sz="2800" dirty="0" smtClean="0"/>
              <a:t> </a:t>
            </a:r>
            <a:r>
              <a:rPr lang="en-US" sz="2800" dirty="0"/>
              <a:t>graph </a:t>
            </a:r>
            <a:r>
              <a:rPr lang="en-US" sz="2800" dirty="0" smtClean="0"/>
              <a:t>assembly.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3732" y="1152771"/>
            <a:ext cx="869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complexity of De </a:t>
            </a:r>
            <a:r>
              <a:rPr lang="en-US" sz="2400" dirty="0" err="1" smtClean="0"/>
              <a:t>Bruijn</a:t>
            </a:r>
            <a:r>
              <a:rPr lang="en-US" sz="2400" dirty="0" smtClean="0"/>
              <a:t> graph grows when reads contain errors.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909958" y="3263579"/>
            <a:ext cx="1551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G: genome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24574" y="531969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2066" y="2197645"/>
            <a:ext cx="1295134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"/>
              <a:ea typeface="ＭＳ Ｐゴシック" charset="-128"/>
              <a:cs typeface="Courier"/>
            </a:endParaRPr>
          </a:p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"/>
              <a:ea typeface="ＭＳ Ｐゴシック" charset="-128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090" y="3732914"/>
            <a:ext cx="884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TGCGT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GCGTG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CGTGA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476" y="3353812"/>
            <a:ext cx="252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k</a:t>
            </a:r>
            <a:r>
              <a:rPr lang="en-US" dirty="0" smtClean="0">
                <a:solidFill>
                  <a:srgbClr val="008000"/>
                </a:solidFill>
              </a:rPr>
              <a:t>-</a:t>
            </a:r>
            <a:r>
              <a:rPr lang="en-US" dirty="0" err="1" smtClean="0">
                <a:solidFill>
                  <a:srgbClr val="008000"/>
                </a:solidFill>
              </a:rPr>
              <a:t>mer</a:t>
            </a:r>
            <a:r>
              <a:rPr lang="en-US" dirty="0" smtClean="0">
                <a:solidFill>
                  <a:srgbClr val="008000"/>
                </a:solidFill>
              </a:rPr>
              <a:t> count profile (k=5)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76" y="181854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Reads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90" y="4546568"/>
            <a:ext cx="865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TG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GT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GTG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GTGA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2462" y="2946876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GTGA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2862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identification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42791" y="1691808"/>
            <a:ext cx="2613198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ea typeface="ＭＳ Ｐゴシック" charset="-128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8126" y="1701578"/>
            <a:ext cx="24442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TGGGT	1</a:t>
            </a:r>
          </a:p>
          <a:p>
            <a:r>
              <a:rPr lang="en-US" sz="2400" dirty="0" smtClean="0">
                <a:latin typeface="Courier"/>
                <a:cs typeface="Courier"/>
              </a:rPr>
              <a:t>GGGTG	1</a:t>
            </a:r>
          </a:p>
          <a:p>
            <a:r>
              <a:rPr lang="en-US" sz="2400" dirty="0" smtClean="0">
                <a:latin typeface="Courier"/>
                <a:cs typeface="Courier"/>
              </a:rPr>
              <a:t>GGTGA	1</a:t>
            </a:r>
          </a:p>
          <a:p>
            <a:r>
              <a:rPr lang="en-US" sz="2400" dirty="0" smtClean="0">
                <a:latin typeface="Courier"/>
                <a:cs typeface="Courier"/>
              </a:rPr>
              <a:t>TGCGT	</a:t>
            </a:r>
            <a:r>
              <a:rPr lang="en-US" sz="2400" dirty="0">
                <a:latin typeface="Courier"/>
                <a:cs typeface="Courier"/>
              </a:rPr>
              <a:t>9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GCGTG	</a:t>
            </a:r>
            <a:r>
              <a:rPr lang="en-US" sz="2400" dirty="0">
                <a:latin typeface="Courier"/>
                <a:cs typeface="Courier"/>
              </a:rPr>
              <a:t>9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CGTGA	9</a:t>
            </a: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GTGAT	10</a:t>
            </a: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TGATA	10</a:t>
            </a: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GATAC	10</a:t>
            </a:r>
            <a:endParaRPr lang="en-US" sz="2400" dirty="0">
              <a:latin typeface="Courier"/>
              <a:ea typeface="ＭＳ Ｐゴシック" charset="-128"/>
              <a:cs typeface="Courier"/>
            </a:endParaRP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ATACG	10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9512" y="1233576"/>
            <a:ext cx="330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k</a:t>
            </a:r>
            <a:r>
              <a:rPr lang="en-US" sz="2400" dirty="0" smtClean="0">
                <a:solidFill>
                  <a:srgbClr val="008000"/>
                </a:solidFill>
              </a:rPr>
              <a:t>-</a:t>
            </a:r>
            <a:r>
              <a:rPr lang="en-US" sz="2400" dirty="0" err="1" smtClean="0">
                <a:solidFill>
                  <a:srgbClr val="008000"/>
                </a:solidFill>
              </a:rPr>
              <a:t>mer</a:t>
            </a:r>
            <a:r>
              <a:rPr lang="en-US" sz="2400" dirty="0" smtClean="0">
                <a:solidFill>
                  <a:srgbClr val="008000"/>
                </a:solidFill>
              </a:rPr>
              <a:t> count profile (k=5)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2202" y="1223806"/>
            <a:ext cx="253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Reads (depth = 10)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identification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67154" y="5708542"/>
            <a:ext cx="7128337" cy="470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k-</a:t>
            </a:r>
            <a:r>
              <a:rPr lang="en-US" sz="2800" dirty="0" err="1">
                <a:solidFill>
                  <a:srgbClr val="FF0000"/>
                </a:solidFill>
              </a:rPr>
              <a:t>mer</a:t>
            </a:r>
            <a:r>
              <a:rPr lang="en-US" sz="2800" dirty="0">
                <a:solidFill>
                  <a:srgbClr val="FF0000"/>
                </a:solidFill>
              </a:rPr>
              <a:t> count </a:t>
            </a:r>
            <a:r>
              <a:rPr lang="en-US" sz="2800" dirty="0" smtClean="0">
                <a:solidFill>
                  <a:srgbClr val="FF0000"/>
                </a:solidFill>
              </a:rPr>
              <a:t>profile </a:t>
            </a:r>
            <a:r>
              <a:rPr lang="en-US" sz="2800" dirty="0">
                <a:solidFill>
                  <a:srgbClr val="FF0000"/>
                </a:solidFill>
              </a:rPr>
              <a:t>indicates where errors </a:t>
            </a:r>
            <a:r>
              <a:rPr lang="en-US" sz="2800" dirty="0" smtClean="0">
                <a:solidFill>
                  <a:srgbClr val="FF0000"/>
                </a:solidFill>
              </a:rPr>
              <a:t>are.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2791" y="1691808"/>
            <a:ext cx="2613198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ea typeface="ＭＳ Ｐゴシック" charset="-128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8126" y="1701578"/>
            <a:ext cx="24442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TG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latin typeface="Courier"/>
                <a:cs typeface="Courier"/>
              </a:rPr>
              <a:t>GT	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400" dirty="0" smtClean="0"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latin typeface="Courier"/>
                <a:cs typeface="Courier"/>
              </a:rPr>
              <a:t>GTG	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latin typeface="Courier"/>
                <a:cs typeface="Courier"/>
              </a:rPr>
              <a:t>GTGA	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400" dirty="0" smtClean="0">
                <a:latin typeface="Courier"/>
                <a:cs typeface="Courier"/>
              </a:rPr>
              <a:t>TGCGT	</a:t>
            </a:r>
            <a:r>
              <a:rPr lang="en-US" sz="2400" dirty="0">
                <a:latin typeface="Courier"/>
                <a:cs typeface="Courier"/>
              </a:rPr>
              <a:t>9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GCGTG	</a:t>
            </a:r>
            <a:r>
              <a:rPr lang="en-US" sz="2400" dirty="0">
                <a:latin typeface="Courier"/>
                <a:cs typeface="Courier"/>
              </a:rPr>
              <a:t>9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CGTGA	9</a:t>
            </a: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GTGAT	10</a:t>
            </a: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TGATA	10</a:t>
            </a: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GATAC	10</a:t>
            </a:r>
            <a:endParaRPr lang="en-US" sz="2400" dirty="0">
              <a:latin typeface="Courier"/>
              <a:ea typeface="ＭＳ Ｐゴシック" charset="-128"/>
              <a:cs typeface="Courier"/>
            </a:endParaRP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ATACG	10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9512" y="1233576"/>
            <a:ext cx="330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k</a:t>
            </a:r>
            <a:r>
              <a:rPr lang="en-US" sz="2400" dirty="0" smtClean="0">
                <a:solidFill>
                  <a:srgbClr val="008000"/>
                </a:solidFill>
              </a:rPr>
              <a:t>-</a:t>
            </a:r>
            <a:r>
              <a:rPr lang="en-US" sz="2400" dirty="0" err="1" smtClean="0">
                <a:solidFill>
                  <a:srgbClr val="008000"/>
                </a:solidFill>
              </a:rPr>
              <a:t>mer</a:t>
            </a:r>
            <a:r>
              <a:rPr lang="en-US" sz="2400" dirty="0" smtClean="0">
                <a:solidFill>
                  <a:srgbClr val="008000"/>
                </a:solidFill>
              </a:rPr>
              <a:t> count profile (k=5)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2202" y="1223806"/>
            <a:ext cx="253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Reads (depth = 10)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07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correction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44899" y="1357565"/>
            <a:ext cx="5389725" cy="4793589"/>
            <a:chOff x="3754275" y="1175411"/>
            <a:chExt cx="5389725" cy="47935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4275" y="1175411"/>
              <a:ext cx="5389725" cy="479358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21921" y="1905684"/>
              <a:ext cx="2616241" cy="3118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r">
                <a:lnSpc>
                  <a:spcPct val="60000"/>
                </a:lnSpc>
              </a:pPr>
              <a:r>
                <a:rPr lang="en-US" sz="1600" dirty="0" smtClean="0"/>
                <a:t>uncorrected reads</a:t>
              </a:r>
            </a:p>
            <a:p>
              <a:pPr algn="r">
                <a:lnSpc>
                  <a:spcPct val="60000"/>
                </a:lnSpc>
              </a:pPr>
              <a:r>
                <a:rPr lang="en-US" sz="1600" dirty="0" smtClean="0"/>
                <a:t>corrected reads</a:t>
              </a:r>
              <a:endParaRPr lang="en-US" sz="16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72385" y="6151154"/>
            <a:ext cx="123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 err="1" smtClean="0"/>
              <a:t>Allpaths</a:t>
            </a:r>
            <a:r>
              <a:rPr lang="en-US" sz="1200" dirty="0" smtClean="0"/>
              <a:t>-LG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15900" y="2087838"/>
            <a:ext cx="3479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Essentially, the error correction algorithm removes k-</a:t>
            </a:r>
            <a:r>
              <a:rPr lang="en-US" sz="2800" dirty="0" err="1" smtClean="0"/>
              <a:t>mers</a:t>
            </a:r>
            <a:r>
              <a:rPr lang="en-US" sz="2800" dirty="0" smtClean="0"/>
              <a:t> with a few copies and correct reads carrying these errors.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6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762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Repeats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094384" y="6501896"/>
            <a:ext cx="4708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Berger, B., </a:t>
            </a:r>
            <a:r>
              <a:rPr lang="en-US" sz="1200" dirty="0" smtClean="0"/>
              <a:t> et al., 2013 </a:t>
            </a:r>
            <a:r>
              <a:rPr lang="en-US" sz="1200" dirty="0"/>
              <a:t>Nature Reviews Genetics 14</a:t>
            </a:r>
            <a:r>
              <a:rPr lang="en-US" sz="1200" b="1" dirty="0"/>
              <a:t>:</a:t>
            </a:r>
            <a:r>
              <a:rPr lang="en-US" sz="1200" dirty="0"/>
              <a:t> 333-346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4" name="Picture 3" descr="Screen Shot 2015-04-23 at 10.20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11" y="1006524"/>
            <a:ext cx="6135370" cy="546997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Unresolved repeats produce gaps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3770" y="1076308"/>
            <a:ext cx="868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Long repeats, especially for those whose lengths are longer than read length, and high-copy repeats are challenging to resolve. If no other information can be used to assist in resolving repeats, gaps will be introduced.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988683" y="4268555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86396" y="4006009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86396" y="4531102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0970" y="4268555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93256" y="4531102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93256" y="4006009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0" idx="3"/>
            <a:endCxn id="11" idx="1"/>
          </p:cNvCxnSpPr>
          <p:nvPr/>
        </p:nvCxnSpPr>
        <p:spPr>
          <a:xfrm>
            <a:off x="3734868" y="4130240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1" idx="1"/>
          </p:cNvCxnSpPr>
          <p:nvPr/>
        </p:nvCxnSpPr>
        <p:spPr>
          <a:xfrm flipV="1">
            <a:off x="3734868" y="4392786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3" idx="1"/>
          </p:cNvCxnSpPr>
          <p:nvPr/>
        </p:nvCxnSpPr>
        <p:spPr>
          <a:xfrm>
            <a:off x="4237155" y="4392786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5" idx="1"/>
          </p:cNvCxnSpPr>
          <p:nvPr/>
        </p:nvCxnSpPr>
        <p:spPr>
          <a:xfrm flipV="1">
            <a:off x="4739442" y="4130240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3"/>
            <a:endCxn id="14" idx="1"/>
          </p:cNvCxnSpPr>
          <p:nvPr/>
        </p:nvCxnSpPr>
        <p:spPr>
          <a:xfrm>
            <a:off x="4739442" y="4392786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158610" y="6249088"/>
            <a:ext cx="2329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Miller</a:t>
            </a:r>
            <a:r>
              <a:rPr lang="en-US" sz="1000" dirty="0"/>
              <a:t> </a:t>
            </a:r>
            <a:r>
              <a:rPr lang="en-US" sz="1000" dirty="0" smtClean="0"/>
              <a:t>et al., 2010. </a:t>
            </a:r>
            <a:r>
              <a:rPr lang="en-US" sz="1000" dirty="0"/>
              <a:t>Genomics 95</a:t>
            </a:r>
            <a:r>
              <a:rPr lang="en-US" sz="1000" b="1" dirty="0"/>
              <a:t>:</a:t>
            </a:r>
            <a:r>
              <a:rPr lang="en-US" sz="1000" dirty="0"/>
              <a:t> 315-327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28</a:t>
            </a:fld>
            <a:endParaRPr lang="en-US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727536" y="5398077"/>
            <a:ext cx="7526867" cy="58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What strategies can be used to resolve repeats?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7168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strategies to resolve repeats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425" y="1112942"/>
            <a:ext cx="898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Mate-pair </a:t>
            </a:r>
            <a:r>
              <a:rPr lang="en-US" sz="2400" dirty="0" smtClean="0"/>
              <a:t>reads, long reads (e.g., </a:t>
            </a:r>
            <a:r>
              <a:rPr lang="en-US" sz="2400" dirty="0" err="1" smtClean="0"/>
              <a:t>PacBio</a:t>
            </a:r>
            <a:r>
              <a:rPr lang="en-US" sz="2400" dirty="0" smtClean="0"/>
              <a:t>), genetic map, Hi-C </a:t>
            </a:r>
            <a:r>
              <a:rPr lang="en-US" sz="2400" dirty="0"/>
              <a:t>data, and physical </a:t>
            </a:r>
            <a:r>
              <a:rPr lang="en-US" sz="2400" dirty="0" smtClean="0"/>
              <a:t>map (</a:t>
            </a:r>
            <a:r>
              <a:rPr lang="en-US" sz="2400" dirty="0" err="1" smtClean="0"/>
              <a:t>BioNano</a:t>
            </a:r>
            <a:r>
              <a:rPr lang="en-US" sz="2400" dirty="0" smtClean="0"/>
              <a:t>) can resolve some repeats</a:t>
            </a:r>
            <a:endParaRPr lang="en-US" sz="2400" dirty="0"/>
          </a:p>
        </p:txBody>
      </p:sp>
      <p:pic>
        <p:nvPicPr>
          <p:cNvPr id="8" name="Picture 7" descr="Screen Shot 2015-04-19 at 11.42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42" y="3354605"/>
            <a:ext cx="5133639" cy="378597"/>
          </a:xfrm>
          <a:prstGeom prst="rect">
            <a:avLst/>
          </a:prstGeom>
        </p:spPr>
      </p:pic>
      <p:pic>
        <p:nvPicPr>
          <p:cNvPr id="9" name="Picture 8" descr="Screen Shot 2015-04-19 at 11.42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42" y="2095070"/>
            <a:ext cx="5179786" cy="10325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62233" y="4617954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59946" y="4355408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9946" y="4880501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64520" y="4617954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66806" y="4880501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66806" y="4355408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1" idx="3"/>
            <a:endCxn id="10" idx="1"/>
          </p:cNvCxnSpPr>
          <p:nvPr/>
        </p:nvCxnSpPr>
        <p:spPr>
          <a:xfrm>
            <a:off x="2308418" y="4479639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3"/>
            <a:endCxn id="10" idx="1"/>
          </p:cNvCxnSpPr>
          <p:nvPr/>
        </p:nvCxnSpPr>
        <p:spPr>
          <a:xfrm flipV="1">
            <a:off x="2308418" y="4742185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13" idx="1"/>
          </p:cNvCxnSpPr>
          <p:nvPr/>
        </p:nvCxnSpPr>
        <p:spPr>
          <a:xfrm>
            <a:off x="2810705" y="474218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3"/>
            <a:endCxn id="15" idx="1"/>
          </p:cNvCxnSpPr>
          <p:nvPr/>
        </p:nvCxnSpPr>
        <p:spPr>
          <a:xfrm flipV="1">
            <a:off x="3312992" y="4479639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>
            <a:off x="3312992" y="4742185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32126" y="4285912"/>
            <a:ext cx="9981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30726" y="4285912"/>
            <a:ext cx="9981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Block Arc 41"/>
          <p:cNvSpPr/>
          <p:nvPr/>
        </p:nvSpPr>
        <p:spPr>
          <a:xfrm>
            <a:off x="2176576" y="3984641"/>
            <a:ext cx="1504950" cy="587479"/>
          </a:xfrm>
          <a:prstGeom prst="blockArc">
            <a:avLst>
              <a:gd name="adj1" fmla="val 10800000"/>
              <a:gd name="adj2" fmla="val 2852"/>
              <a:gd name="adj3" fmla="val 0"/>
            </a:avLst>
          </a:prstGeom>
          <a:ln w="3175" cmpd="sng">
            <a:solidFill>
              <a:srgbClr val="FF0000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35562" y="4785834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733275" y="478583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733275" y="529583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737849" y="4785834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240135" y="529583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240135" y="478583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4" idx="3"/>
            <a:endCxn id="43" idx="1"/>
          </p:cNvCxnSpPr>
          <p:nvPr/>
        </p:nvCxnSpPr>
        <p:spPr>
          <a:xfrm>
            <a:off x="5981747" y="491006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3"/>
            <a:endCxn id="60" idx="1"/>
          </p:cNvCxnSpPr>
          <p:nvPr/>
        </p:nvCxnSpPr>
        <p:spPr>
          <a:xfrm>
            <a:off x="5981747" y="5420068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3"/>
            <a:endCxn id="46" idx="1"/>
          </p:cNvCxnSpPr>
          <p:nvPr/>
        </p:nvCxnSpPr>
        <p:spPr>
          <a:xfrm>
            <a:off x="6484034" y="491006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6" idx="3"/>
            <a:endCxn id="48" idx="1"/>
          </p:cNvCxnSpPr>
          <p:nvPr/>
        </p:nvCxnSpPr>
        <p:spPr>
          <a:xfrm>
            <a:off x="6986321" y="4910065"/>
            <a:ext cx="253814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3"/>
            <a:endCxn id="47" idx="1"/>
          </p:cNvCxnSpPr>
          <p:nvPr/>
        </p:nvCxnSpPr>
        <p:spPr>
          <a:xfrm>
            <a:off x="6986321" y="5420068"/>
            <a:ext cx="253814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235562" y="5295837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737849" y="5295837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60" idx="3"/>
            <a:endCxn id="61" idx="1"/>
          </p:cNvCxnSpPr>
          <p:nvPr/>
        </p:nvCxnSpPr>
        <p:spPr>
          <a:xfrm>
            <a:off x="6484034" y="5420068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562233" y="5867084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059946" y="5604538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059946" y="6129631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064520" y="5867084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566806" y="6129631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566806" y="5604538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>
            <a:stCxn id="80" idx="3"/>
            <a:endCxn id="79" idx="1"/>
          </p:cNvCxnSpPr>
          <p:nvPr/>
        </p:nvCxnSpPr>
        <p:spPr>
          <a:xfrm>
            <a:off x="2308418" y="5728769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3"/>
            <a:endCxn id="79" idx="1"/>
          </p:cNvCxnSpPr>
          <p:nvPr/>
        </p:nvCxnSpPr>
        <p:spPr>
          <a:xfrm flipV="1">
            <a:off x="2308418" y="5991315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9" idx="3"/>
            <a:endCxn id="82" idx="1"/>
          </p:cNvCxnSpPr>
          <p:nvPr/>
        </p:nvCxnSpPr>
        <p:spPr>
          <a:xfrm>
            <a:off x="2810705" y="599131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2" idx="3"/>
            <a:endCxn id="84" idx="1"/>
          </p:cNvCxnSpPr>
          <p:nvPr/>
        </p:nvCxnSpPr>
        <p:spPr>
          <a:xfrm flipV="1">
            <a:off x="3312992" y="5728769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2" idx="3"/>
            <a:endCxn id="83" idx="1"/>
          </p:cNvCxnSpPr>
          <p:nvPr/>
        </p:nvCxnSpPr>
        <p:spPr>
          <a:xfrm>
            <a:off x="3312992" y="5991315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Screen Shot 2015-04-19 at 11.57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42" y="5438792"/>
            <a:ext cx="2008099" cy="10550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158610" y="6249088"/>
            <a:ext cx="2329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Miller</a:t>
            </a:r>
            <a:r>
              <a:rPr lang="en-US" sz="1000" dirty="0"/>
              <a:t> </a:t>
            </a:r>
            <a:r>
              <a:rPr lang="en-US" sz="1000" dirty="0" smtClean="0"/>
              <a:t>et al., 2010. </a:t>
            </a:r>
            <a:r>
              <a:rPr lang="en-US" sz="1000" dirty="0"/>
              <a:t>Genomics 95</a:t>
            </a:r>
            <a:r>
              <a:rPr lang="en-US" sz="1000" b="1" dirty="0"/>
              <a:t>:</a:t>
            </a:r>
            <a:r>
              <a:rPr lang="en-US" sz="1000" dirty="0"/>
              <a:t> 315-327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0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LOD (logarithm of the odds)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698" y="2694660"/>
            <a:ext cx="8229600" cy="1098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LOD = </a:t>
            </a:r>
            <a:r>
              <a:rPr lang="en-US" sz="2400" b="1" i="1" dirty="0"/>
              <a:t>log</a:t>
            </a:r>
            <a:r>
              <a:rPr lang="en-US" sz="2400" b="1" baseline="-25000" dirty="0"/>
              <a:t>10</a:t>
            </a:r>
            <a:r>
              <a:rPr lang="en-US" sz="2400" b="1" dirty="0"/>
              <a:t> likelihood ratio</a:t>
            </a:r>
            <a:r>
              <a:rPr lang="en-US" sz="2400" dirty="0"/>
              <a:t>, comparing a single-QTL model to the “no QTL anywhere</a:t>
            </a:r>
            <a:r>
              <a:rPr lang="en-US" sz="2400" dirty="0" smtClean="0"/>
              <a:t>”.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>
            <a:off x="1861698" y="1383880"/>
            <a:ext cx="7125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 smtClean="0"/>
              <a:t>Prob</a:t>
            </a:r>
            <a:r>
              <a:rPr lang="en-US" sz="2400" dirty="0" smtClean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a QTL at a given position)</a:t>
            </a:r>
          </a:p>
          <a:p>
            <a:pPr>
              <a:lnSpc>
                <a:spcPct val="120000"/>
              </a:lnSpc>
            </a:pPr>
            <a:r>
              <a:rPr lang="en-US" sz="2400" i="1" dirty="0" err="1" smtClean="0"/>
              <a:t>Prob</a:t>
            </a:r>
            <a:r>
              <a:rPr lang="en-US" sz="2400" dirty="0" smtClean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no QTL)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00977" y="1916551"/>
            <a:ext cx="6944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233" y="1659530"/>
            <a:ext cx="17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smtClean="0"/>
              <a:t>LOD</a:t>
            </a:r>
            <a:r>
              <a:rPr lang="en-US" sz="2400" dirty="0" smtClean="0"/>
              <a:t> = </a:t>
            </a:r>
            <a:r>
              <a:rPr lang="en-US" sz="2400" i="1" dirty="0" smtClean="0"/>
              <a:t>log</a:t>
            </a:r>
            <a:r>
              <a:rPr lang="en-US" sz="2400" baseline="-25000" dirty="0" smtClean="0"/>
              <a:t>10</a:t>
            </a:r>
            <a:endParaRPr lang="en-US" sz="2400" baseline="-250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79698" y="4009135"/>
            <a:ext cx="8229600" cy="99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 smtClean="0"/>
              <a:t>The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LOD score </a:t>
            </a:r>
            <a:r>
              <a:rPr lang="en-US" sz="2400" dirty="0" smtClean="0"/>
              <a:t>is a measure of the strength of evidence for the presence of a QTL at a particular location.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79698" y="5283411"/>
            <a:ext cx="76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LOD scores must </a:t>
            </a:r>
            <a:r>
              <a:rPr lang="en-US" sz="2400" dirty="0"/>
              <a:t>be closer to 3 before they will generally be deemed interesting</a:t>
            </a:r>
            <a:r>
              <a:rPr lang="en-US" sz="2400" dirty="0" smtClean="0"/>
              <a:t>.  </a:t>
            </a:r>
            <a:r>
              <a:rPr lang="en-US" sz="1600" dirty="0" smtClean="0"/>
              <a:t>-</a:t>
            </a:r>
            <a:r>
              <a:rPr lang="en-US" sz="1600" dirty="0"/>
              <a:t> </a:t>
            </a:r>
            <a:r>
              <a:rPr lang="en-US" sz="1600" dirty="0" smtClean="0"/>
              <a:t>Broman, Lab Animal, 30</a:t>
            </a:r>
            <a:r>
              <a:rPr lang="en-US" sz="1600" dirty="0"/>
              <a:t>(7):44–52, </a:t>
            </a:r>
            <a:r>
              <a:rPr lang="en-US" sz="1600" dirty="0" smtClean="0"/>
              <a:t>2001</a:t>
            </a:r>
            <a:endParaRPr lang="en-US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07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Gaps due to other reasons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0298"/>
            <a:ext cx="8229600" cy="948702"/>
          </a:xfrm>
        </p:spPr>
        <p:txBody>
          <a:bodyPr/>
          <a:lstStyle/>
          <a:p>
            <a:r>
              <a:rPr lang="en-US" dirty="0" smtClean="0"/>
              <a:t>Low sequence coverage (depth)</a:t>
            </a:r>
          </a:p>
          <a:p>
            <a:r>
              <a:rPr lang="en-US" dirty="0" smtClean="0"/>
              <a:t>Sequencing biases (e.g., regions recalcitrant to sequencing)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4203" y="2377176"/>
            <a:ext cx="3976330" cy="20621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CGGATCTGCGT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ATACGGAATAGCCTAGCA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GATCTGCGT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ATCTGCGT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TCTGCGT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ATACGGAATAGCC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   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ATACGGAATAGCCT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    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6 (coverage; depth)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0923" y="2412343"/>
            <a:ext cx="3815985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ea typeface="ＭＳ Ｐゴシック" charset="-128"/>
                <a:cs typeface="Courier"/>
              </a:rPr>
              <a:t>Recalcitrant genomic regions: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ea typeface="ＭＳ Ｐゴシック" charset="-128"/>
                <a:cs typeface="Courier"/>
              </a:rPr>
              <a:t>extremely high GC or AT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ea typeface="ＭＳ Ｐゴシック" charset="-128"/>
                <a:cs typeface="Courier"/>
              </a:rPr>
              <a:t>complicated secondary 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5734" y="4546600"/>
            <a:ext cx="55710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Preferred genome sequencing reads: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Long reads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High-quality reads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High sequencing depth (at least 30x)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No sequencing biases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0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772987"/>
          </a:xfrm>
        </p:spPr>
        <p:txBody>
          <a:bodyPr/>
          <a:lstStyle/>
          <a:p>
            <a:r>
              <a:rPr lang="en-US" dirty="0" smtClean="0"/>
              <a:t>Hi-C: </a:t>
            </a:r>
            <a:r>
              <a:rPr lang="en-US" dirty="0"/>
              <a:t>the </a:t>
            </a:r>
            <a:r>
              <a:rPr lang="en-US" dirty="0" smtClean="0"/>
              <a:t>method to quantify physical </a:t>
            </a:r>
            <a:r>
              <a:rPr lang="en-US" dirty="0"/>
              <a:t>interactions between all possible pairs of </a:t>
            </a:r>
            <a:r>
              <a:rPr lang="en-US" dirty="0" smtClean="0"/>
              <a:t>genomic regions 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31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1296538"/>
            <a:ext cx="892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Inside a cell, </a:t>
            </a:r>
            <a:r>
              <a:rPr lang="en-US" sz="2400" dirty="0" smtClean="0"/>
              <a:t>genomic regions in </a:t>
            </a:r>
            <a:r>
              <a:rPr lang="en-US" sz="2400" dirty="0"/>
              <a:t>a chromosome </a:t>
            </a:r>
            <a:r>
              <a:rPr lang="en-US" sz="2400" dirty="0" smtClean="0"/>
              <a:t>are physically connected to </a:t>
            </a:r>
            <a:r>
              <a:rPr lang="en-US" sz="2400" dirty="0"/>
              <a:t>form chromosome </a:t>
            </a:r>
            <a:r>
              <a:rPr lang="en-US" sz="2400" dirty="0" smtClean="0"/>
              <a:t>conformation</a:t>
            </a:r>
            <a:r>
              <a:rPr lang="en-US" sz="2400" b="1" dirty="0" smtClean="0"/>
              <a:t>. </a:t>
            </a:r>
            <a:r>
              <a:rPr lang="en-US" sz="2400" b="1" dirty="0"/>
              <a:t>Closer genomic regions generally have higher frequent physical </a:t>
            </a:r>
            <a:r>
              <a:rPr lang="en-US" sz="2400" b="1" dirty="0" smtClean="0"/>
              <a:t>contacts </a:t>
            </a:r>
            <a:r>
              <a:rPr lang="en-US" sz="2400" b="1" dirty="0"/>
              <a:t>than regions far apart in distance.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343" y="2923348"/>
            <a:ext cx="5889730" cy="36933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798357" y="5818743"/>
            <a:ext cx="1193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MMB, 567:171-188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434969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Chicago + Dovetail Hi-C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 descr="Screenshot 2019-03-24 14.26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1558098"/>
            <a:ext cx="8819285" cy="3991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300" y="6512381"/>
            <a:ext cx="3339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www.biorxiv.org</a:t>
            </a:r>
            <a:r>
              <a:rPr lang="en-US" sz="800" dirty="0"/>
              <a:t>/content/</a:t>
            </a:r>
            <a:r>
              <a:rPr lang="en-US" sz="800" dirty="0" err="1"/>
              <a:t>biorxiv</a:t>
            </a:r>
            <a:r>
              <a:rPr lang="en-US" sz="800" dirty="0"/>
              <a:t>/early/2018/08/15/392126.full.pdf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0500" y="1268015"/>
            <a:ext cx="6045199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Chicago generated libraries starting from pure DNA that is reconstituted into chromatin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65100" y="4757003"/>
            <a:ext cx="6388100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Dovetail Hi-C generated libraries starting from tissue or cell culture and endogenous chromatin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434985" y="4482744"/>
            <a:ext cx="1625599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HiRise</a:t>
            </a:r>
            <a:r>
              <a:rPr lang="en-US" sz="2400" dirty="0" smtClean="0"/>
              <a:t> </a:t>
            </a:r>
            <a:r>
              <a:rPr lang="en-US" sz="2400" dirty="0"/>
              <a:t>s</a:t>
            </a:r>
            <a:r>
              <a:rPr lang="en-US" sz="2400" dirty="0" smtClean="0"/>
              <a:t>caffolding pipeline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241300" y="5987018"/>
            <a:ext cx="3086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 dirty="0"/>
              <a:t>/OIxFFB3daIM</a:t>
            </a:r>
          </a:p>
        </p:txBody>
      </p:sp>
    </p:spTree>
    <p:extLst>
      <p:ext uri="{BB962C8B-B14F-4D97-AF65-F5344CB8AC3E}">
        <p14:creationId xmlns:p14="http://schemas.microsoft.com/office/powerpoint/2010/main" val="223037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BioNano</a:t>
            </a:r>
            <a:r>
              <a:rPr lang="en-US" dirty="0" smtClean="0"/>
              <a:t> – library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8300" y="6502400"/>
            <a:ext cx="6045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-content/uploads/2019/03/Bionano-Genomics_Poster_PAG-2019_A-Lee_S-Bocklandt_Hybrid-Scaffold.pdf</a:t>
            </a:r>
          </a:p>
        </p:txBody>
      </p:sp>
      <p:pic>
        <p:nvPicPr>
          <p:cNvPr id="6" name="Picture 5" descr="Screenshot 2019-03-24 13.22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034925"/>
            <a:ext cx="8953500" cy="4971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8074" y="5313343"/>
            <a:ext cx="3205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e.g., DLE</a:t>
            </a:r>
            <a:r>
              <a:rPr lang="en-US" sz="2800" dirty="0"/>
              <a:t>-</a:t>
            </a:r>
            <a:r>
              <a:rPr lang="en-US" sz="2800" dirty="0" smtClean="0"/>
              <a:t>1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/>
              <a:t>CTTAAG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Direct label enzyme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172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BioNano</a:t>
            </a:r>
            <a:r>
              <a:rPr lang="en-US" dirty="0" smtClean="0"/>
              <a:t> – running on </a:t>
            </a:r>
            <a:r>
              <a:rPr lang="en-US" dirty="0" err="1" smtClean="0"/>
              <a:t>Saphyr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8300" y="6502400"/>
            <a:ext cx="6045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-content/uploads/2019/03/Bionano-Genomics_Poster_PAG-2019_A-Lee_S-Bocklandt_Hybrid-Scaffold.pdf</a:t>
            </a:r>
          </a:p>
        </p:txBody>
      </p:sp>
      <p:pic>
        <p:nvPicPr>
          <p:cNvPr id="3" name="Picture 2" descr="Screenshot 2019-03-24 13.2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625"/>
            <a:ext cx="9144000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6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801100" cy="772987"/>
          </a:xfrm>
        </p:spPr>
        <p:txBody>
          <a:bodyPr/>
          <a:lstStyle/>
          <a:p>
            <a:r>
              <a:rPr lang="en-US" dirty="0" err="1" smtClean="0"/>
              <a:t>BioNano</a:t>
            </a:r>
            <a:r>
              <a:rPr lang="en-US" dirty="0" smtClean="0"/>
              <a:t> – image analysis and assembly of molecular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8300" y="6502400"/>
            <a:ext cx="6045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-content/uploads/2019/03/Bionano-Genomics_Poster_PAG-2019_A-Lee_S-Bocklandt_Hybrid-Scaffold.pdf</a:t>
            </a:r>
          </a:p>
        </p:txBody>
      </p:sp>
      <p:pic>
        <p:nvPicPr>
          <p:cNvPr id="6" name="Picture 5" descr="Screenshot 2019-03-24 13.23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625"/>
            <a:ext cx="9144000" cy="53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BioNano</a:t>
            </a:r>
            <a:r>
              <a:rPr lang="en-US" dirty="0" smtClean="0"/>
              <a:t> scaffolding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4500" y="6324600"/>
            <a:ext cx="5198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-content/uploads/2017/02/</a:t>
            </a:r>
            <a:r>
              <a:rPr lang="en-US" sz="800" dirty="0" err="1"/>
              <a:t>Bionano_HumanPAG_Hybrid</a:t>
            </a:r>
            <a:r>
              <a:rPr lang="en-US" sz="800" dirty="0"/>
              <a:t>-Scaffolding-White-</a:t>
            </a:r>
            <a:r>
              <a:rPr lang="en-US" sz="800" dirty="0" err="1"/>
              <a:t>Paper.pdf</a:t>
            </a:r>
            <a:endParaRPr lang="en-US" sz="800" dirty="0"/>
          </a:p>
        </p:txBody>
      </p:sp>
      <p:pic>
        <p:nvPicPr>
          <p:cNvPr id="6" name="Picture 5" descr="Screenshot 2019-03-24 13.29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545"/>
            <a:ext cx="9144000" cy="27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8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statistics – N50 and L50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67595"/>
            <a:ext cx="8305800" cy="4999855"/>
          </a:xfrm>
        </p:spPr>
        <p:txBody>
          <a:bodyPr/>
          <a:lstStyle/>
          <a:p>
            <a:r>
              <a:rPr lang="en-US" dirty="0" smtClean="0"/>
              <a:t>N50</a:t>
            </a:r>
            <a:r>
              <a:rPr lang="en-US" dirty="0"/>
              <a:t>:  A statistic used for assessing the contiguity of a genome assembly</a:t>
            </a:r>
            <a:r>
              <a:rPr lang="en-US" dirty="0" smtClean="0"/>
              <a:t>.</a:t>
            </a:r>
          </a:p>
          <a:p>
            <a:r>
              <a:rPr lang="en-US" dirty="0"/>
              <a:t>L50: </a:t>
            </a:r>
            <a:r>
              <a:rPr lang="en-US" dirty="0" smtClean="0"/>
              <a:t>The </a:t>
            </a:r>
            <a:r>
              <a:rPr lang="en-US" dirty="0"/>
              <a:t>number of </a:t>
            </a:r>
            <a:r>
              <a:rPr lang="en-US" dirty="0" err="1"/>
              <a:t>contigs</a:t>
            </a:r>
            <a:r>
              <a:rPr lang="en-US" dirty="0"/>
              <a:t> whose summed length is N50.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contigs</a:t>
            </a:r>
            <a:r>
              <a:rPr lang="en-US" dirty="0"/>
              <a:t> in an assembly are sorted by size and added, starting with the largest. </a:t>
            </a:r>
            <a:r>
              <a:rPr lang="en-US" dirty="0" smtClean="0"/>
              <a:t>The </a:t>
            </a:r>
            <a:r>
              <a:rPr lang="en-US" dirty="0" err="1" smtClean="0"/>
              <a:t>contig</a:t>
            </a:r>
            <a:r>
              <a:rPr lang="en-US" dirty="0" smtClean="0"/>
              <a:t> N50 is the </a:t>
            </a:r>
            <a:r>
              <a:rPr lang="en-US" dirty="0"/>
              <a:t>size of the </a:t>
            </a:r>
            <a:r>
              <a:rPr lang="en-US" dirty="0" err="1"/>
              <a:t>contig</a:t>
            </a:r>
            <a:r>
              <a:rPr lang="en-US" dirty="0"/>
              <a:t> </a:t>
            </a:r>
            <a:r>
              <a:rPr lang="en-US" dirty="0" smtClean="0"/>
              <a:t>that </a:t>
            </a:r>
            <a:r>
              <a:rPr lang="en-US" dirty="0"/>
              <a:t>makes the total greater than or equal to 50% of the </a:t>
            </a:r>
            <a:r>
              <a:rPr lang="en-US" dirty="0" smtClean="0"/>
              <a:t>total </a:t>
            </a:r>
            <a:r>
              <a:rPr lang="en-US" dirty="0" err="1" smtClean="0"/>
              <a:t>contig</a:t>
            </a:r>
            <a:r>
              <a:rPr lang="en-US" dirty="0" smtClean="0"/>
              <a:t> size.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OR</a:t>
            </a:r>
            <a:r>
              <a:rPr lang="en-US" dirty="0" smtClean="0"/>
              <a:t>: The </a:t>
            </a:r>
            <a:r>
              <a:rPr lang="en-US" dirty="0" err="1"/>
              <a:t>contig</a:t>
            </a:r>
            <a:r>
              <a:rPr lang="en-US" dirty="0"/>
              <a:t> N50 is the length of the smallest </a:t>
            </a:r>
            <a:r>
              <a:rPr lang="en-US" dirty="0" err="1"/>
              <a:t>contig</a:t>
            </a:r>
            <a:r>
              <a:rPr lang="en-US" dirty="0"/>
              <a:t> in the set </a:t>
            </a:r>
            <a:r>
              <a:rPr lang="en-US" dirty="0" smtClean="0"/>
              <a:t>that contains </a:t>
            </a:r>
            <a:r>
              <a:rPr lang="en-US" dirty="0"/>
              <a:t>the fewest (largest) </a:t>
            </a:r>
            <a:r>
              <a:rPr lang="en-US" dirty="0" err="1"/>
              <a:t>contigs</a:t>
            </a:r>
            <a:r>
              <a:rPr lang="en-US" dirty="0"/>
              <a:t> whose combined </a:t>
            </a:r>
            <a:r>
              <a:rPr lang="en-US" dirty="0" smtClean="0"/>
              <a:t>length represents </a:t>
            </a:r>
            <a:r>
              <a:rPr lang="en-US" dirty="0"/>
              <a:t>at least 50% of the assembly</a:t>
            </a:r>
            <a:r>
              <a:rPr lang="en-US" dirty="0" smtClean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6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to determine N50</a:t>
            </a:r>
            <a:r>
              <a:rPr lang="en-US" baseline="0" dirty="0" smtClean="0"/>
              <a:t> and NG50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410698"/>
            <a:ext cx="3429000" cy="455203"/>
          </a:xfrm>
        </p:spPr>
        <p:txBody>
          <a:bodyPr/>
          <a:lstStyle/>
          <a:p>
            <a:r>
              <a:rPr lang="en-US" dirty="0" smtClean="0"/>
              <a:t>assembly: 20 </a:t>
            </a:r>
            <a:r>
              <a:rPr lang="en-US" dirty="0" err="1" smtClean="0"/>
              <a:t>contigs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244" y="2853273"/>
            <a:ext cx="167801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/>
              <a:t>contig</a:t>
            </a:r>
            <a:r>
              <a:rPr lang="en-US" sz="2400" dirty="0" smtClean="0"/>
              <a:t> N50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372509"/>
              </p:ext>
            </p:extLst>
          </p:nvPr>
        </p:nvGraphicFramePr>
        <p:xfrm>
          <a:off x="4140200" y="1337729"/>
          <a:ext cx="1854200" cy="5004650"/>
        </p:xfrm>
        <a:graphic>
          <a:graphicData uri="http://schemas.openxmlformats.org/drawingml/2006/table">
            <a:tbl>
              <a:tblPr/>
              <a:tblGrid>
                <a:gridCol w="825500"/>
                <a:gridCol w="10287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ctg_size (kbp)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360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356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73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130422"/>
              </p:ext>
            </p:extLst>
          </p:nvPr>
        </p:nvGraphicFramePr>
        <p:xfrm>
          <a:off x="5994400" y="1130056"/>
          <a:ext cx="1617133" cy="4960619"/>
        </p:xfrm>
        <a:graphic>
          <a:graphicData uri="http://schemas.openxmlformats.org/drawingml/2006/table">
            <a:tbl>
              <a:tblPr/>
              <a:tblGrid>
                <a:gridCol w="1066800"/>
                <a:gridCol w="550333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Accumulated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kbp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615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1,130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1,642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2,092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2,452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2,808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3,118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3,319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3,508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3,694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3,854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4,004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4,124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4,226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4,321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4,407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4,489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4,543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4,575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79127" y="2853274"/>
            <a:ext cx="1185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360 </a:t>
            </a:r>
            <a:r>
              <a:rPr lang="en-US" sz="2400" dirty="0" err="1" smtClean="0">
                <a:solidFill>
                  <a:srgbClr val="FF0000"/>
                </a:solidFill>
              </a:rPr>
              <a:t>kbp</a:t>
            </a:r>
            <a:endParaRPr lang="en-US" sz="2400" dirty="0" smtClean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770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statistics – NG50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2467" y="4703232"/>
            <a:ext cx="8229600" cy="1272405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17375E"/>
                </a:solidFill>
              </a:rPr>
              <a:t>NG50</a:t>
            </a:r>
            <a:r>
              <a:rPr lang="en-US" dirty="0"/>
              <a:t>: The NG50 statistic is the same as N50 except that it is 50% of the known or estimated genome </a:t>
            </a:r>
            <a:r>
              <a:rPr lang="en-US" dirty="0" smtClean="0"/>
              <a:t>size. </a:t>
            </a:r>
            <a:r>
              <a:rPr lang="en-US" dirty="0"/>
              <a:t>This allows for meaningful comparisons between different assemblies.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6167" y="1180386"/>
            <a:ext cx="8115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Problem of N50:</a:t>
            </a:r>
          </a:p>
          <a:p>
            <a:r>
              <a:rPr lang="en-US" sz="2400" dirty="0" smtClean="0"/>
              <a:t>N50 </a:t>
            </a:r>
            <a:r>
              <a:rPr lang="en-US" sz="2400" dirty="0"/>
              <a:t>values </a:t>
            </a:r>
            <a:r>
              <a:rPr lang="en-US" sz="2400" dirty="0" smtClean="0"/>
              <a:t>of the assemblies with significantly </a:t>
            </a:r>
            <a:r>
              <a:rPr lang="en-US" sz="2400" dirty="0"/>
              <a:t>different </a:t>
            </a:r>
            <a:r>
              <a:rPr lang="en-US" sz="2400" dirty="0" smtClean="0"/>
              <a:t>total assembly space (lengths) </a:t>
            </a:r>
            <a:r>
              <a:rPr lang="en-US" sz="2400" dirty="0"/>
              <a:t>are usually not </a:t>
            </a:r>
            <a:r>
              <a:rPr lang="en-US" sz="2400" dirty="0" smtClean="0"/>
              <a:t>comparable. Even </a:t>
            </a:r>
            <a:r>
              <a:rPr lang="en-US" sz="2400" dirty="0"/>
              <a:t>if </a:t>
            </a:r>
            <a:r>
              <a:rPr lang="en-US" sz="2400" dirty="0" smtClean="0"/>
              <a:t>the same data set is used for </a:t>
            </a:r>
            <a:r>
              <a:rPr lang="en-US" sz="2400" dirty="0"/>
              <a:t>the </a:t>
            </a:r>
            <a:r>
              <a:rPr lang="en-US" sz="2400" dirty="0" smtClean="0"/>
              <a:t>assembly.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11514" y="2908300"/>
            <a:ext cx="898628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50,000</a:t>
            </a:r>
          </a:p>
          <a:p>
            <a:r>
              <a:rPr lang="en-US" sz="2000" dirty="0" smtClean="0"/>
              <a:t>30,000</a:t>
            </a:r>
          </a:p>
          <a:p>
            <a:r>
              <a:rPr lang="en-US" sz="2000" dirty="0" smtClean="0"/>
              <a:t>10,000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068814" y="2908300"/>
            <a:ext cx="898628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50,000</a:t>
            </a:r>
          </a:p>
          <a:p>
            <a:r>
              <a:rPr lang="en-US" sz="2000" b="1" dirty="0" smtClean="0">
                <a:solidFill>
                  <a:srgbClr val="17375E"/>
                </a:solidFill>
              </a:rPr>
              <a:t>40,000</a:t>
            </a:r>
          </a:p>
          <a:p>
            <a:r>
              <a:rPr lang="en-US" sz="2000" dirty="0" smtClean="0"/>
              <a:t>30,000</a:t>
            </a:r>
          </a:p>
          <a:p>
            <a:r>
              <a:rPr lang="en-US" sz="2000" dirty="0" smtClean="0"/>
              <a:t>20,000</a:t>
            </a:r>
          </a:p>
          <a:p>
            <a:r>
              <a:rPr lang="en-US" sz="2000" dirty="0" smtClean="0"/>
              <a:t>10,000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054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83835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Linkage disequilibrium (LD)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creenshot 2016-04-06 00.49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01" y="2851891"/>
            <a:ext cx="8543364" cy="2885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0801" y="1164902"/>
            <a:ext cx="8655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Linkage disequilibrium (LD): </a:t>
            </a:r>
            <a:r>
              <a:rPr lang="en-US" sz="2800" dirty="0">
                <a:solidFill>
                  <a:prstClr val="black"/>
                </a:solidFill>
                <a:cs typeface="Times New Roman" pitchFamily="18" charset="0"/>
              </a:rPr>
              <a:t>a non-random association of alleles at different loci; genotyping data at two loci have some level of correlations</a:t>
            </a:r>
            <a:endParaRPr lang="en-US" sz="2800" baseline="30000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97000" y="5969000"/>
            <a:ext cx="62738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Association is NOT equal to causality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88133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to determine N50</a:t>
            </a:r>
            <a:r>
              <a:rPr lang="en-US" baseline="0" dirty="0" smtClean="0"/>
              <a:t> and NG50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83097"/>
            <a:ext cx="3429000" cy="1107615"/>
          </a:xfrm>
        </p:spPr>
        <p:txBody>
          <a:bodyPr/>
          <a:lstStyle/>
          <a:p>
            <a:r>
              <a:rPr lang="en-US" dirty="0" smtClean="0"/>
              <a:t>Genome size: 5 </a:t>
            </a:r>
            <a:r>
              <a:rPr lang="en-US" dirty="0" err="1" smtClean="0"/>
              <a:t>Mbp</a:t>
            </a:r>
            <a:endParaRPr lang="en-US" dirty="0" smtClean="0"/>
          </a:p>
          <a:p>
            <a:r>
              <a:rPr lang="en-US" dirty="0" smtClean="0"/>
              <a:t>20 </a:t>
            </a:r>
            <a:r>
              <a:rPr lang="en-US" dirty="0" err="1" smtClean="0"/>
              <a:t>contigs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244" y="2853273"/>
            <a:ext cx="295300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/>
              <a:t>contig</a:t>
            </a:r>
            <a:r>
              <a:rPr lang="en-US" sz="2400" dirty="0" smtClean="0"/>
              <a:t> </a:t>
            </a:r>
            <a:r>
              <a:rPr lang="en-US" sz="2400" dirty="0" smtClean="0"/>
              <a:t>N50        360 </a:t>
            </a:r>
            <a:r>
              <a:rPr lang="en-US" sz="2400" dirty="0" err="1" smtClean="0"/>
              <a:t>bp</a:t>
            </a:r>
            <a:endParaRPr lang="en-US" sz="2400" dirty="0" smtClean="0"/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contig</a:t>
            </a:r>
            <a:r>
              <a:rPr lang="en-US" sz="2400" dirty="0" smtClean="0"/>
              <a:t> NG50?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833648"/>
              </p:ext>
            </p:extLst>
          </p:nvPr>
        </p:nvGraphicFramePr>
        <p:xfrm>
          <a:off x="4140200" y="1337729"/>
          <a:ext cx="1854200" cy="4973319"/>
        </p:xfrm>
        <a:graphic>
          <a:graphicData uri="http://schemas.openxmlformats.org/drawingml/2006/table">
            <a:tbl>
              <a:tblPr/>
              <a:tblGrid>
                <a:gridCol w="825500"/>
                <a:gridCol w="10287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ctg_size (kbp)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360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356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597220"/>
              </p:ext>
            </p:extLst>
          </p:nvPr>
        </p:nvGraphicFramePr>
        <p:xfrm>
          <a:off x="5994400" y="1130056"/>
          <a:ext cx="2286000" cy="4960619"/>
        </p:xfrm>
        <a:graphic>
          <a:graphicData uri="http://schemas.openxmlformats.org/drawingml/2006/table">
            <a:tbl>
              <a:tblPr/>
              <a:tblGrid>
                <a:gridCol w="1066800"/>
                <a:gridCol w="550333"/>
                <a:gridCol w="66886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Accumulated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kbp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genome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615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1,130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1,642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2,092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2,452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2,808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3,118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3,319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3,508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3,694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3,854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4,004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4,124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4,226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4,321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4,407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4,489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4,543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4,575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86851" y="3412074"/>
            <a:ext cx="11855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356 </a:t>
            </a:r>
            <a:r>
              <a:rPr lang="en-US" sz="2400" dirty="0" err="1" smtClean="0">
                <a:solidFill>
                  <a:srgbClr val="FF0000"/>
                </a:solidFill>
              </a:rPr>
              <a:t>kbp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4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for short-read assemblies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14891"/>
              </p:ext>
            </p:extLst>
          </p:nvPr>
        </p:nvGraphicFramePr>
        <p:xfrm>
          <a:off x="457200" y="1763768"/>
          <a:ext cx="8229599" cy="3287003"/>
        </p:xfrm>
        <a:graphic>
          <a:graphicData uri="http://schemas.openxmlformats.org/drawingml/2006/table">
            <a:tbl>
              <a:tblPr/>
              <a:tblGrid>
                <a:gridCol w="1619601"/>
                <a:gridCol w="3876921"/>
                <a:gridCol w="2733077"/>
              </a:tblGrid>
              <a:tr h="204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Software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Description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URLandreference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Velvet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Original de </a:t>
                      </a:r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Bruijn</a:t>
                      </a:r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graph assembler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http://github.com/dzerbino/velvet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SOAPdenovo</a:t>
                      </a:r>
                      <a:endParaRPr lang="en-US" sz="13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 Bruijn graph assembler with error-correction step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http://soap.genomics.org.cn/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Meraculous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Hybrid k-</a:t>
                      </a:r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mer</a:t>
                      </a:r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/read-based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https://jgi.doe.gov/data-and-tools/meraculous/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ALLPATHS-LG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</a:t>
                      </a:r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unipath</a:t>
                      </a:r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graph to collapse repeats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http://software.broadinstitute.org/allpaths-lg/blog/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SGA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string graphs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https://github.com/jts/sga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ABySS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Represents de </a:t>
                      </a:r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Bruijn</a:t>
                      </a:r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graph with a Bloom filter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https://github.com/bcgsc/abyss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DISCOVAR de novo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Requires 250-bp PCR-free reads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https://software.broadinstitute.org/software/discovar/blog/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Supernova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Assembles 10× linked reads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github.com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/10XGenomics/supernova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93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Long-read assemblies and polishing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127040"/>
              </p:ext>
            </p:extLst>
          </p:nvPr>
        </p:nvGraphicFramePr>
        <p:xfrm>
          <a:off x="457200" y="1388467"/>
          <a:ext cx="8229599" cy="4225529"/>
        </p:xfrm>
        <a:graphic>
          <a:graphicData uri="http://schemas.openxmlformats.org/drawingml/2006/table">
            <a:tbl>
              <a:tblPr/>
              <a:tblGrid>
                <a:gridCol w="1619601"/>
                <a:gridCol w="3876921"/>
                <a:gridCol w="2733077"/>
              </a:tblGrid>
              <a:tr h="35631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Long-read assemblies</a:t>
                      </a:r>
                    </a:p>
                  </a:txBody>
                  <a:tcPr marL="10123" marR="10123" marT="80980" marB="8098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23" marR="10123" marT="101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Software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Description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URLandreference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HGAP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Error correction, OLC assembly, and polishing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https://github.com/PacificBiosciences/Bioinformatics-Training/wiki/HGAP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Canu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K-</a:t>
                      </a:r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mer</a:t>
                      </a:r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-based overlap computation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https://github.com/marbl/canu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FALCON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Assembles phased diploid genomes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https://github.com/PacificBiosciences/FALCON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Flye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A-</a:t>
                      </a:r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Bruijn</a:t>
                      </a:r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graph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https://github.com/fenderglass/Flye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Miniasm</a:t>
                      </a:r>
                      <a:endParaRPr lang="en-US" sz="13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Fast, but no error correction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github.com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/lh3/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miniasm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475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2F5E83"/>
                        </a:solidFill>
                        <a:effectLst/>
                        <a:latin typeface="Arial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Polishing</a:t>
                      </a:r>
                    </a:p>
                  </a:txBody>
                  <a:tcPr marR="10123" marT="80980" marB="8098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Software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Description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URLandreference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Pilon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short-read alignments to correct errors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https://github.com/broadinstitute/pilon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Arrow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Hidden Markov model and long-read alignments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2"/>
                        </a:rPr>
                        <a:t>https://github.com/PacificBiosciences/GenomicConsensus</a:t>
                      </a:r>
                      <a:endParaRPr lang="en-US" sz="800" b="0" i="0" u="sng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Nanopolish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Nanopore only; uses voltage data to correct errors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github.com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jts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nanopolish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48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177801"/>
            <a:ext cx="8128000" cy="596899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 algn="ctr"/>
            <a:r>
              <a:rPr kumimoji="0" lang="en-US" altLang="en-US" sz="3200" b="0" i="0" u="none" kern="1200" baseline="0" dirty="0" smtClean="0">
                <a:solidFill>
                  <a:schemeClr val="tx1"/>
                </a:solidFill>
                <a:effectLst/>
              </a:rPr>
              <a:t>General workflow of </a:t>
            </a:r>
            <a:r>
              <a:rPr kumimoji="0" lang="en-US" altLang="en-US" sz="3200" b="0" i="1" u="none" kern="1200" baseline="0" dirty="0" smtClean="0">
                <a:solidFill>
                  <a:schemeClr val="tx1"/>
                </a:solidFill>
                <a:effectLst/>
              </a:rPr>
              <a:t>de novo </a:t>
            </a:r>
            <a:r>
              <a:rPr kumimoji="0" lang="en-US" altLang="en-US" sz="3200" b="0" i="0" u="none" kern="1200" baseline="0" dirty="0" smtClean="0">
                <a:solidFill>
                  <a:schemeClr val="tx1"/>
                </a:solidFill>
                <a:effectLst/>
              </a:rPr>
              <a:t>assemblies</a:t>
            </a:r>
            <a:endParaRPr lang="en-US" altLang="en-US" sz="3200" b="0" dirty="0"/>
          </a:p>
        </p:txBody>
      </p:sp>
      <p:pic>
        <p:nvPicPr>
          <p:cNvPr id="5125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100" y="914400"/>
            <a:ext cx="6921500" cy="547370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645587" y="5740400"/>
            <a:ext cx="3326026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solidFill>
                  <a:srgbClr val="008000"/>
                </a:solidFill>
              </a:rPr>
              <a:t>pseudochromosomes</a:t>
            </a:r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4567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Assemblies are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076"/>
            <a:ext cx="8229600" cy="27172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... there </a:t>
            </a:r>
            <a:r>
              <a:rPr lang="en-US" sz="2800" dirty="0"/>
              <a:t>will always be </a:t>
            </a:r>
            <a:r>
              <a:rPr lang="en-US" sz="2800" b="1" i="1" dirty="0"/>
              <a:t>some degree of error </a:t>
            </a:r>
            <a:r>
              <a:rPr lang="en-US" sz="2800" dirty="0"/>
              <a:t>in the </a:t>
            </a:r>
            <a:r>
              <a:rPr lang="en-US" sz="2800" dirty="0" smtClean="0"/>
              <a:t>characterized genome </a:t>
            </a:r>
            <a:r>
              <a:rPr lang="en-US" sz="2800" dirty="0"/>
              <a:t>sequence, both on the level of individual nucleotides </a:t>
            </a:r>
            <a:r>
              <a:rPr lang="en-US" sz="2800" dirty="0" smtClean="0"/>
              <a:t>and </a:t>
            </a:r>
            <a:r>
              <a:rPr lang="en-US" sz="2800" dirty="0"/>
              <a:t>in the ordering of sequence </a:t>
            </a:r>
            <a:r>
              <a:rPr lang="en-US" sz="2800" dirty="0" smtClean="0"/>
              <a:t>blocks. </a:t>
            </a:r>
            <a:r>
              <a:rPr lang="en-US" sz="2800" dirty="0" smtClean="0"/>
              <a:t>..., </a:t>
            </a:r>
            <a:r>
              <a:rPr lang="en-US" sz="2800" dirty="0"/>
              <a:t>every genome assembly is the result of a series of assembly heuristics and should accordingly be treated as </a:t>
            </a:r>
            <a:r>
              <a:rPr lang="en-US" sz="2800" b="1" dirty="0"/>
              <a:t>a working hypothesis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6100" y="5974318"/>
            <a:ext cx="2597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Evolutionary Conservation, 7:1026-1042, 2014</a:t>
            </a:r>
          </a:p>
        </p:txBody>
      </p:sp>
    </p:spTree>
    <p:extLst>
      <p:ext uri="{BB962C8B-B14F-4D97-AF65-F5344CB8AC3E}">
        <p14:creationId xmlns:p14="http://schemas.microsoft.com/office/powerpoint/2010/main" val="4223328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</a:t>
            </a:r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83092"/>
            <a:ext cx="8229600" cy="502297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No</a:t>
            </a:r>
            <a:r>
              <a:rPr lang="en-US" sz="2800" dirty="0"/>
              <a:t>. of </a:t>
            </a:r>
            <a:r>
              <a:rPr lang="en-US" sz="2800" dirty="0" err="1"/>
              <a:t>contigs</a:t>
            </a:r>
            <a:r>
              <a:rPr lang="en-US" sz="2800" dirty="0"/>
              <a:t>: the total number of </a:t>
            </a:r>
            <a:r>
              <a:rPr lang="en-US" sz="2800" dirty="0" err="1"/>
              <a:t>contigs</a:t>
            </a:r>
            <a:r>
              <a:rPr lang="en-US" sz="2800" dirty="0"/>
              <a:t> in the assembly.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Largest </a:t>
            </a:r>
            <a:r>
              <a:rPr lang="en-US" sz="2800" dirty="0" err="1"/>
              <a:t>contig</a:t>
            </a:r>
            <a:r>
              <a:rPr lang="en-US" sz="2800" dirty="0"/>
              <a:t>: the length of the largest </a:t>
            </a:r>
            <a:r>
              <a:rPr lang="en-US" sz="2800" dirty="0" err="1"/>
              <a:t>contig</a:t>
            </a:r>
            <a:r>
              <a:rPr lang="en-US" sz="2800" dirty="0"/>
              <a:t> in the assembly.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Total length: total assembly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err="1" smtClean="0"/>
              <a:t>Nxx</a:t>
            </a:r>
            <a:r>
              <a:rPr lang="en-US" sz="2800" dirty="0" smtClean="0"/>
              <a:t> (N50), </a:t>
            </a:r>
            <a:r>
              <a:rPr lang="en-US" sz="2800" dirty="0" err="1" smtClean="0"/>
              <a:t>NGxx</a:t>
            </a:r>
            <a:r>
              <a:rPr lang="en-US" sz="2800" dirty="0" smtClean="0"/>
              <a:t> (NG50)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Using a reference genome, No. of </a:t>
            </a:r>
            <a:r>
              <a:rPr lang="en-US" sz="2800" dirty="0" err="1"/>
              <a:t>misassemblies</a:t>
            </a:r>
            <a:r>
              <a:rPr lang="en-US" sz="2800" dirty="0"/>
              <a:t>, No. INDEL per 100 </a:t>
            </a:r>
            <a:r>
              <a:rPr lang="en-US" sz="2800" dirty="0" err="1"/>
              <a:t>kbp</a:t>
            </a:r>
            <a:r>
              <a:rPr lang="en-US" sz="2800" dirty="0"/>
              <a:t>, and No. of mismatches per 100 </a:t>
            </a:r>
            <a:r>
              <a:rPr lang="en-US" sz="2800" dirty="0" err="1"/>
              <a:t>kbp</a:t>
            </a:r>
            <a:r>
              <a:rPr lang="en-US" sz="2800" dirty="0"/>
              <a:t> are </a:t>
            </a:r>
            <a:r>
              <a:rPr lang="en-US" sz="2800" dirty="0" smtClean="0"/>
              <a:t>reported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651933" y="6383867"/>
            <a:ext cx="2858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Gurevich</a:t>
            </a:r>
            <a:r>
              <a:rPr lang="en-US" sz="1000" dirty="0"/>
              <a:t> </a:t>
            </a:r>
            <a:r>
              <a:rPr lang="en-US" sz="1000" dirty="0" smtClean="0"/>
              <a:t>et al., 2013 </a:t>
            </a:r>
            <a:r>
              <a:rPr lang="en-US" sz="1000" dirty="0"/>
              <a:t>Bioinformatics 29</a:t>
            </a:r>
            <a:r>
              <a:rPr lang="en-US" sz="1000" b="1" dirty="0"/>
              <a:t>:</a:t>
            </a:r>
            <a:r>
              <a:rPr lang="en-US" sz="1000" dirty="0"/>
              <a:t> 1072-1075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7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58" y="1227327"/>
            <a:ext cx="8193242" cy="51290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Genome assembly: concept</a:t>
            </a:r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Assembly algorithms: OLC/De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Bruijn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 graph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Error correction (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Kmer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 counts)</a:t>
            </a:r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Assembly strategy to cope with the repeat problem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(mate-pair reads, long reads, others)</a:t>
            </a:r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Assembly evaluation (N50, comparison to a reference genome)</a:t>
            </a:r>
          </a:p>
          <a:p>
            <a:pPr>
              <a:lnSpc>
                <a:spcPct val="120000"/>
              </a:lnSpc>
            </a:pPr>
            <a:r>
              <a:rPr lang="en-US" sz="3600" dirty="0" smtClean="0"/>
              <a:t>Genome annotation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26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 annotation </a:t>
            </a:r>
            <a:r>
              <a:rPr lang="en-US" sz="3200" dirty="0" smtClean="0"/>
              <a:t>of</a:t>
            </a:r>
            <a:r>
              <a:rPr lang="en-US" sz="3200" dirty="0" smtClean="0"/>
              <a:t> e</a:t>
            </a:r>
            <a:r>
              <a:rPr lang="en-US" sz="3200" dirty="0" smtClean="0"/>
              <a:t>ukaryotic genomes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97761"/>
            <a:ext cx="8229600" cy="19913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Gene prediction from genomic DNA sequences:</a:t>
            </a:r>
          </a:p>
          <a:p>
            <a:pPr marL="0" indent="0">
              <a:buNone/>
            </a:pPr>
            <a:r>
              <a:rPr lang="en-US" sz="2800" dirty="0" smtClean="0"/>
              <a:t>to predict the </a:t>
            </a:r>
            <a:r>
              <a:rPr lang="en-US" sz="2800" b="1" i="1" dirty="0" smtClean="0"/>
              <a:t>exon-intron </a:t>
            </a:r>
            <a:r>
              <a:rPr lang="en-US" sz="2800" dirty="0" smtClean="0"/>
              <a:t>structures of the protein-encoding portions of </a:t>
            </a:r>
            <a:r>
              <a:rPr lang="en-US" sz="2800" dirty="0"/>
              <a:t>t</a:t>
            </a:r>
            <a:r>
              <a:rPr lang="en-US" sz="2800" dirty="0" smtClean="0"/>
              <a:t>ranscripts (open reading frames or ORFs) and </a:t>
            </a:r>
            <a:r>
              <a:rPr lang="en-US" sz="2800" b="1" i="1" dirty="0" err="1" smtClean="0"/>
              <a:t>untranslated</a:t>
            </a:r>
            <a:r>
              <a:rPr lang="en-US" sz="2800" b="1" i="1" dirty="0" smtClean="0"/>
              <a:t> regions </a:t>
            </a:r>
            <a:r>
              <a:rPr lang="en-US" sz="2800" dirty="0" smtClean="0"/>
              <a:t>(UTR).</a:t>
            </a:r>
            <a:endParaRPr lang="en-US" sz="2800" dirty="0"/>
          </a:p>
        </p:txBody>
      </p:sp>
      <p:pic>
        <p:nvPicPr>
          <p:cNvPr id="5" name="Picture 4" descr="Screenshot 2019-03-25 11.23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28" y="1665244"/>
            <a:ext cx="8686800" cy="186621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609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909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 prediction approaches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36788"/>
            <a:ext cx="8229600" cy="4340112"/>
          </a:xfrm>
        </p:spPr>
        <p:txBody>
          <a:bodyPr>
            <a:normAutofit/>
          </a:bodyPr>
          <a:lstStyle/>
          <a:p>
            <a:r>
              <a:rPr lang="en-US" sz="2800" b="1" i="1" dirty="0" err="1" smtClean="0"/>
              <a:t>ab</a:t>
            </a:r>
            <a:r>
              <a:rPr lang="en-US" sz="2800" b="1" i="1" dirty="0" smtClean="0"/>
              <a:t> initio</a:t>
            </a:r>
            <a:r>
              <a:rPr lang="en-US" sz="2800" b="1" dirty="0" smtClean="0"/>
              <a:t> gene prediction </a:t>
            </a:r>
            <a:r>
              <a:rPr lang="en-US" sz="2800" dirty="0" smtClean="0"/>
              <a:t>(Hidden Markov Model)</a:t>
            </a:r>
          </a:p>
          <a:p>
            <a:pPr marL="0" indent="0">
              <a:buNone/>
            </a:pPr>
            <a:r>
              <a:rPr lang="en-US" sz="2800" dirty="0" smtClean="0"/>
              <a:t>to assign probability scores to many potential coding exons, and then join consecutive high-scoring exons with consistent reading frames to form high-scoring  </a:t>
            </a:r>
            <a:r>
              <a:rPr lang="en-US" sz="2800" i="1" dirty="0" smtClean="0"/>
              <a:t>exon–intron structures</a:t>
            </a:r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b="1" dirty="0" smtClean="0"/>
              <a:t>Evidence-driven gene prediction </a:t>
            </a:r>
            <a:r>
              <a:rPr lang="en-US" sz="2800" dirty="0" smtClean="0"/>
              <a:t>(e.g., RNA sequencing data)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004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025" y="1157246"/>
            <a:ext cx="6752206" cy="33364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746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Hidden Markov Model (HMM)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16851"/>
            <a:ext cx="8229600" cy="133008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HMM is a class of probabilistic graphical model that is used to predict a sequence of </a:t>
            </a:r>
            <a:r>
              <a:rPr lang="en-US" sz="2800" b="1" i="1" dirty="0" smtClean="0"/>
              <a:t>unknown</a:t>
            </a:r>
            <a:r>
              <a:rPr lang="en-US" sz="2800" dirty="0" smtClean="0"/>
              <a:t> (hidden) variables from </a:t>
            </a:r>
            <a:r>
              <a:rPr lang="en-US" sz="2800" b="1" i="1" dirty="0" smtClean="0"/>
              <a:t>observed</a:t>
            </a:r>
            <a:r>
              <a:rPr lang="en-US" sz="2800" dirty="0" smtClean="0"/>
              <a:t> variables.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412837" y="1003865"/>
            <a:ext cx="2188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Hidden states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3271" y="6385960"/>
            <a:ext cx="45729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https://</a:t>
            </a:r>
            <a:r>
              <a:rPr lang="en-US" sz="1000" dirty="0" err="1" smtClean="0"/>
              <a:t>medium.com</a:t>
            </a:r>
            <a:r>
              <a:rPr lang="en-US" sz="1000" dirty="0" smtClean="0"/>
              <a:t>/@</a:t>
            </a:r>
            <a:r>
              <a:rPr lang="en-US" sz="1000" dirty="0" err="1" smtClean="0"/>
              <a:t>postsanjay</a:t>
            </a:r>
            <a:r>
              <a:rPr lang="en-US" sz="1000" dirty="0" smtClean="0"/>
              <a:t>/hidden-markov-models-simplified-c3f58728caab</a:t>
            </a:r>
            <a:endParaRPr lang="en-US" sz="1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848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Spurious associations</a:t>
            </a:r>
            <a:endParaRPr lang="en-US" sz="3200" dirty="0"/>
          </a:p>
        </p:txBody>
      </p:sp>
      <p:sp>
        <p:nvSpPr>
          <p:cNvPr id="104" name="TextBox 103"/>
          <p:cNvSpPr txBox="1"/>
          <p:nvPr/>
        </p:nvSpPr>
        <p:spPr>
          <a:xfrm>
            <a:off x="1941517" y="1170960"/>
            <a:ext cx="205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Early flowering</a:t>
            </a:r>
            <a:endParaRPr lang="en-US" sz="24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400862" y="1192010"/>
            <a:ext cx="207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Later flowering</a:t>
            </a:r>
            <a:endParaRPr lang="en-US" sz="2400" dirty="0"/>
          </a:p>
        </p:txBody>
      </p:sp>
      <p:sp>
        <p:nvSpPr>
          <p:cNvPr id="111" name="TextBox 110"/>
          <p:cNvSpPr txBox="1"/>
          <p:nvPr/>
        </p:nvSpPr>
        <p:spPr>
          <a:xfrm>
            <a:off x="1017997" y="5106131"/>
            <a:ext cx="72145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Flowering time is confounded with Populations 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5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896375" y="1823801"/>
            <a:ext cx="2055431" cy="399986"/>
            <a:chOff x="2008570" y="1807089"/>
            <a:chExt cx="2055431" cy="399986"/>
          </a:xfrm>
        </p:grpSpPr>
        <p:sp>
          <p:nvSpPr>
            <p:cNvPr id="6" name="Oval 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96375" y="2417560"/>
            <a:ext cx="2055431" cy="399986"/>
            <a:chOff x="2008570" y="1807089"/>
            <a:chExt cx="2055431" cy="399986"/>
          </a:xfrm>
        </p:grpSpPr>
        <p:sp>
          <p:nvSpPr>
            <p:cNvPr id="16" name="Oval 1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896375" y="3011319"/>
            <a:ext cx="2055431" cy="399986"/>
            <a:chOff x="2008570" y="1807089"/>
            <a:chExt cx="2055431" cy="399986"/>
          </a:xfrm>
        </p:grpSpPr>
        <p:sp>
          <p:nvSpPr>
            <p:cNvPr id="21" name="Oval 2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6375" y="3605078"/>
            <a:ext cx="2055431" cy="399986"/>
            <a:chOff x="2008570" y="1807089"/>
            <a:chExt cx="2055431" cy="399986"/>
          </a:xfrm>
        </p:grpSpPr>
        <p:sp>
          <p:nvSpPr>
            <p:cNvPr id="26" name="Oval 2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96375" y="4198837"/>
            <a:ext cx="2055431" cy="399986"/>
            <a:chOff x="2008570" y="1807089"/>
            <a:chExt cx="2055431" cy="399986"/>
          </a:xfrm>
        </p:grpSpPr>
        <p:sp>
          <p:nvSpPr>
            <p:cNvPr id="31" name="Oval 3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0862" y="1823878"/>
            <a:ext cx="2055431" cy="399986"/>
            <a:chOff x="2008570" y="1807089"/>
            <a:chExt cx="2055431" cy="399986"/>
          </a:xfrm>
        </p:grpSpPr>
        <p:sp>
          <p:nvSpPr>
            <p:cNvPr id="36" name="Oval 3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00862" y="2417637"/>
            <a:ext cx="2055431" cy="399986"/>
            <a:chOff x="2008570" y="1807089"/>
            <a:chExt cx="2055431" cy="399986"/>
          </a:xfrm>
        </p:grpSpPr>
        <p:sp>
          <p:nvSpPr>
            <p:cNvPr id="41" name="Oval 4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00862" y="3011396"/>
            <a:ext cx="2055431" cy="399986"/>
            <a:chOff x="2008570" y="1807089"/>
            <a:chExt cx="2055431" cy="399986"/>
          </a:xfrm>
        </p:grpSpPr>
        <p:sp>
          <p:nvSpPr>
            <p:cNvPr id="46" name="Oval 4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400862" y="3605155"/>
            <a:ext cx="2055431" cy="399986"/>
            <a:chOff x="2008570" y="1807089"/>
            <a:chExt cx="2055431" cy="399986"/>
          </a:xfrm>
        </p:grpSpPr>
        <p:sp>
          <p:nvSpPr>
            <p:cNvPr id="51" name="Oval 5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0862" y="4198914"/>
            <a:ext cx="2055431" cy="399986"/>
            <a:chOff x="2008570" y="1807089"/>
            <a:chExt cx="2055431" cy="399986"/>
          </a:xfrm>
        </p:grpSpPr>
        <p:sp>
          <p:nvSpPr>
            <p:cNvPr id="56" name="Oval 5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862051" y="2894848"/>
            <a:ext cx="5689123" cy="1198072"/>
            <a:chOff x="1862051" y="2894848"/>
            <a:chExt cx="5689123" cy="1198072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862051" y="4084339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702322" y="2894848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710903" y="2903429"/>
              <a:ext cx="0" cy="11894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3989300" y="2114918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1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989300" y="4581185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1" grpId="0"/>
      <p:bldP spid="6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909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Exon-intron structure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12511"/>
            <a:ext cx="8229600" cy="11856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Sequence logos represent weight matrices for the first six bases of an intron </a:t>
            </a:r>
            <a:r>
              <a:rPr lang="en-US" sz="2400" dirty="0" smtClean="0"/>
              <a:t>(left)</a:t>
            </a:r>
            <a:r>
              <a:rPr lang="en-US" sz="2400" dirty="0" smtClean="0"/>
              <a:t> and </a:t>
            </a:r>
            <a:r>
              <a:rPr lang="en-US" sz="2400" dirty="0" smtClean="0"/>
              <a:t>the last six bases of an intron </a:t>
            </a:r>
            <a:r>
              <a:rPr lang="en-US" sz="2400" dirty="0" smtClean="0"/>
              <a:t>(right). In plants and animals, ~99% of introns begin with GT.</a:t>
            </a:r>
            <a:endParaRPr lang="en-US" sz="2400" dirty="0"/>
          </a:p>
        </p:txBody>
      </p:sp>
      <p:pic>
        <p:nvPicPr>
          <p:cNvPr id="4" name="Picture 3" descr="Screenshot 2019-03-31 15.15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93" y="1063024"/>
            <a:ext cx="3184330" cy="2349487"/>
          </a:xfrm>
          <a:prstGeom prst="rect">
            <a:avLst/>
          </a:prstGeom>
        </p:spPr>
      </p:pic>
      <p:pic>
        <p:nvPicPr>
          <p:cNvPr id="5" name="Picture 4" descr="Screenshot 2019-03-31 15.15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155" y="1063024"/>
            <a:ext cx="3195061" cy="23494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flipV="1">
            <a:off x="1788604" y="5231513"/>
            <a:ext cx="4805039" cy="24866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2872339" y="5231514"/>
            <a:ext cx="2890528" cy="24866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5654216" y="5231581"/>
            <a:ext cx="1023360" cy="2518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986442" y="4777235"/>
            <a:ext cx="79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exon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63808" y="4777235"/>
            <a:ext cx="9514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intron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0280" y="4777235"/>
            <a:ext cx="79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>
                    <a:lumMod val="75000"/>
                  </a:schemeClr>
                </a:solidFill>
              </a:rPr>
              <a:t>exon</a:t>
            </a:r>
            <a:endParaRPr 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94290" y="5104972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GT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178092" y="5104972"/>
            <a:ext cx="556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</a:rPr>
              <a:t>AG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57200" y="5723661"/>
            <a:ext cx="7861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Other genomic sequence  patterns: translation initiation and termination sites.</a:t>
            </a:r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120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Generalized Hidden Markov Model (GHMM)</a:t>
            </a:r>
            <a:endParaRPr lang="en-US" sz="3200" dirty="0"/>
          </a:p>
        </p:txBody>
      </p:sp>
      <p:pic>
        <p:nvPicPr>
          <p:cNvPr id="4" name="Picture 3" descr="Screenshot 2019-03-31 21.14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15" y="1528315"/>
            <a:ext cx="8791637" cy="458613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300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909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Evidence-driven approaches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185065"/>
            <a:ext cx="8229600" cy="9844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Ideally, full-length </a:t>
            </a:r>
            <a:r>
              <a:rPr lang="en-US" sz="2800" dirty="0" err="1" smtClean="0"/>
              <a:t>cDNA</a:t>
            </a:r>
            <a:r>
              <a:rPr lang="en-US" sz="2800" dirty="0"/>
              <a:t> </a:t>
            </a:r>
            <a:r>
              <a:rPr lang="en-US" sz="2800" dirty="0" smtClean="0"/>
              <a:t>sequences of all genes are collected for evidence-based genome annotation.</a:t>
            </a:r>
            <a:endParaRPr lang="en-US" sz="2800" dirty="0"/>
          </a:p>
        </p:txBody>
      </p:sp>
      <p:pic>
        <p:nvPicPr>
          <p:cNvPr id="4" name="Picture 3" descr="Screenshot 2019-04-01 12.52.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69" y="1101355"/>
            <a:ext cx="8176431" cy="387627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87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909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evidence and limitations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68626"/>
            <a:ext cx="8229600" cy="5191012"/>
          </a:xfrm>
        </p:spPr>
        <p:txBody>
          <a:bodyPr>
            <a:normAutofit/>
          </a:bodyPr>
          <a:lstStyle/>
          <a:p>
            <a:r>
              <a:rPr lang="en-US" sz="2800" dirty="0"/>
              <a:t>F</a:t>
            </a:r>
            <a:r>
              <a:rPr lang="en-US" sz="2800" dirty="0" smtClean="0"/>
              <a:t>ull-length </a:t>
            </a:r>
            <a:r>
              <a:rPr lang="en-US" sz="2800" dirty="0" err="1" smtClean="0"/>
              <a:t>cDNAs</a:t>
            </a:r>
            <a:endParaRPr lang="en-US" sz="2800" dirty="0" smtClean="0"/>
          </a:p>
          <a:p>
            <a:r>
              <a:rPr lang="en-US" sz="2800" dirty="0" smtClean="0"/>
              <a:t>Protein sequences</a:t>
            </a:r>
          </a:p>
          <a:p>
            <a:r>
              <a:rPr lang="en-US" sz="2800" dirty="0" smtClean="0"/>
              <a:t>Expression sequence tags (ESTs)</a:t>
            </a:r>
          </a:p>
          <a:p>
            <a:r>
              <a:rPr lang="en-US" sz="2800" dirty="0" smtClean="0"/>
              <a:t>RNA-</a:t>
            </a:r>
            <a:r>
              <a:rPr lang="en-US" sz="2800" dirty="0" err="1" smtClean="0"/>
              <a:t>Seq</a:t>
            </a:r>
            <a:r>
              <a:rPr lang="en-US" sz="2800" dirty="0" smtClean="0"/>
              <a:t> (de novo assembly and alignment-based)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Limitations:</a:t>
            </a:r>
          </a:p>
          <a:p>
            <a:r>
              <a:rPr lang="en-US" sz="2800" dirty="0"/>
              <a:t>F</a:t>
            </a:r>
            <a:r>
              <a:rPr lang="en-US" sz="2800" dirty="0" smtClean="0"/>
              <a:t>ull-length </a:t>
            </a:r>
            <a:r>
              <a:rPr lang="en-US" sz="2800" dirty="0" err="1" smtClean="0"/>
              <a:t>cDNA</a:t>
            </a:r>
            <a:r>
              <a:rPr lang="en-US" sz="2800" dirty="0" smtClean="0"/>
              <a:t> databases are not available</a:t>
            </a:r>
          </a:p>
          <a:p>
            <a:r>
              <a:rPr lang="en-US" sz="2800" dirty="0" smtClean="0"/>
              <a:t>Not all genes are transcribed at sufficient levels at certain conditions</a:t>
            </a:r>
          </a:p>
          <a:p>
            <a:r>
              <a:rPr lang="en-US" sz="2800" dirty="0"/>
              <a:t>A</a:t>
            </a:r>
            <a:r>
              <a:rPr lang="en-US" sz="2800" dirty="0" smtClean="0"/>
              <a:t>lignments produce errors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279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9093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annotation: </a:t>
            </a:r>
            <a:r>
              <a:rPr lang="en-US" sz="3200" i="1" dirty="0" err="1" smtClean="0"/>
              <a:t>ab</a:t>
            </a:r>
            <a:r>
              <a:rPr lang="en-US" sz="3200" i="1" dirty="0" smtClean="0"/>
              <a:t> initio </a:t>
            </a:r>
            <a:r>
              <a:rPr lang="en-US" sz="3200" dirty="0" smtClean="0"/>
              <a:t>prediction + evidence</a:t>
            </a:r>
            <a:endParaRPr lang="en-US" sz="3200" dirty="0"/>
          </a:p>
        </p:txBody>
      </p:sp>
      <p:pic>
        <p:nvPicPr>
          <p:cNvPr id="5" name="Picture 4" descr="Screenshot 2019-04-01 17.42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17" y="1521125"/>
            <a:ext cx="8954508" cy="482118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7938" y="6447515"/>
            <a:ext cx="29603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Nature Reviews Genetics 13:329–342 (2012)</a:t>
            </a:r>
            <a:endParaRPr lang="en-US" sz="1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492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Question?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32576"/>
            <a:ext cx="8229600" cy="11170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What method can you figure out to assess the completeness of a genome annotation?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55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with BUSCO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3325"/>
            <a:ext cx="8229600" cy="812224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Assessing genome assembly and annotation completeness with Benchmarking Universal Single-Copy </a:t>
            </a:r>
            <a:r>
              <a:rPr lang="en-US" dirty="0" err="1" smtClean="0"/>
              <a:t>Orthologs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56</a:t>
            </a:fld>
            <a:endParaRPr lang="en-US"/>
          </a:p>
        </p:txBody>
      </p:sp>
      <p:pic>
        <p:nvPicPr>
          <p:cNvPr id="5" name="Picture 4" descr="Screenshot 2019-04-01 23.21.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1872549"/>
            <a:ext cx="6159501" cy="45720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5100" y="6450983"/>
            <a:ext cx="276860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/>
              <a:t>file:///Users/liu3zhen/Downloads/BUSCO_v3_userguide.pdf</a:t>
            </a:r>
          </a:p>
        </p:txBody>
      </p:sp>
    </p:spTree>
    <p:extLst>
      <p:ext uri="{BB962C8B-B14F-4D97-AF65-F5344CB8AC3E}">
        <p14:creationId xmlns:p14="http://schemas.microsoft.com/office/powerpoint/2010/main" val="35718226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58" y="966977"/>
            <a:ext cx="8193242" cy="538937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Genome assembly: concept</a:t>
            </a:r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Assembly algorithms: OLC/De 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Bruijn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 graph</a:t>
            </a:r>
            <a:endParaRPr lang="en-US" sz="2800" dirty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Error correction (</a:t>
            </a:r>
            <a:r>
              <a:rPr lang="en-US" sz="2800" dirty="0" err="1" smtClean="0">
                <a:solidFill>
                  <a:schemeClr val="bg1">
                    <a:lumMod val="85000"/>
                  </a:schemeClr>
                </a:solidFill>
              </a:rPr>
              <a:t>Kmer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 counts)</a:t>
            </a:r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Assembly strategy to cope with the repeat problem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(mate-pair reads, long reads, others)</a:t>
            </a:r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Assembly evaluation (N50, comparison to a reference genome</a:t>
            </a: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800" dirty="0" smtClean="0">
                <a:solidFill>
                  <a:schemeClr val="bg1">
                    <a:lumMod val="85000"/>
                  </a:schemeClr>
                </a:solidFill>
              </a:rPr>
              <a:t>Genome annotation</a:t>
            </a:r>
            <a:endParaRPr lang="en-US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3600" dirty="0" smtClean="0"/>
              <a:t>Case study</a:t>
            </a:r>
            <a:endParaRPr lang="en-US" sz="36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17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083"/>
            <a:ext cx="8229600" cy="648286"/>
          </a:xfrm>
        </p:spPr>
        <p:txBody>
          <a:bodyPr/>
          <a:lstStyle/>
          <a:p>
            <a:r>
              <a:rPr lang="en-US" dirty="0" smtClean="0"/>
              <a:t>Case study: genome assembly of a wheat blast fungal strain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584"/>
            <a:ext cx="5465089" cy="572799"/>
          </a:xfrm>
        </p:spPr>
        <p:txBody>
          <a:bodyPr/>
          <a:lstStyle/>
          <a:p>
            <a:r>
              <a:rPr lang="en-US" dirty="0" smtClean="0"/>
              <a:t>10 </a:t>
            </a:r>
            <a:r>
              <a:rPr lang="en-US" dirty="0" err="1" smtClean="0"/>
              <a:t>SMRTCell</a:t>
            </a:r>
            <a:r>
              <a:rPr lang="en-US" dirty="0" smtClean="0"/>
              <a:t> </a:t>
            </a:r>
            <a:r>
              <a:rPr lang="en-US" dirty="0" err="1" smtClean="0"/>
              <a:t>PacBio</a:t>
            </a:r>
            <a:r>
              <a:rPr lang="en-US" dirty="0" smtClean="0"/>
              <a:t> data (P6-C4)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1748" y="3137353"/>
            <a:ext cx="2211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Coverage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: 276x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58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70539" y="2688291"/>
            <a:ext cx="3320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reads: 74,474 </a:t>
            </a:r>
            <a:r>
              <a:rPr lang="en-US" sz="2400" dirty="0" err="1" smtClean="0"/>
              <a:t>bp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48897" y="2463523"/>
            <a:ext cx="1432231" cy="1473964"/>
            <a:chOff x="447369" y="2487315"/>
            <a:chExt cx="1432231" cy="14739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69" y="2487315"/>
              <a:ext cx="1432231" cy="112732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2797" y="3591947"/>
              <a:ext cx="1264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PacBio</a:t>
              </a:r>
              <a:r>
                <a:rPr lang="en-US" dirty="0"/>
                <a:t> RS II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2278" y="4518484"/>
            <a:ext cx="8409622" cy="2138687"/>
            <a:chOff x="442278" y="4518484"/>
            <a:chExt cx="8409622" cy="2138687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2278" y="4518484"/>
              <a:ext cx="4705821" cy="5727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PCR-free </a:t>
              </a:r>
              <a:r>
                <a:rPr lang="en-US" dirty="0" err="1"/>
                <a:t>Illumina</a:t>
              </a:r>
              <a:r>
                <a:rPr lang="en-US" dirty="0"/>
                <a:t> </a:t>
              </a:r>
              <a:r>
                <a:rPr lang="en-US" dirty="0" err="1"/>
                <a:t>TruSeq</a:t>
              </a:r>
              <a:r>
                <a:rPr lang="en-US" dirty="0"/>
                <a:t>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2340" y="5091283"/>
              <a:ext cx="5509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&gt;2x10</a:t>
              </a:r>
              <a:r>
                <a:rPr lang="en-US" sz="2400" baseline="30000" dirty="0" smtClean="0"/>
                <a:t>7</a:t>
              </a:r>
              <a:r>
                <a:rPr lang="en-US" sz="2400" dirty="0" smtClean="0"/>
                <a:t> pairs of </a:t>
              </a:r>
              <a:r>
                <a:rPr lang="en-US" sz="2400" dirty="0"/>
                <a:t>2x250 paired-</a:t>
              </a:r>
              <a:r>
                <a:rPr lang="en-US" sz="2400" dirty="0" smtClean="0"/>
                <a:t>end reads</a:t>
              </a:r>
            </a:p>
            <a:p>
              <a:r>
                <a:rPr lang="en-US" sz="2400" dirty="0" smtClean="0"/>
                <a:t>Coverage</a:t>
              </a:r>
              <a:r>
                <a:rPr lang="en-US" sz="2400" baseline="30000" dirty="0"/>
                <a:t>*</a:t>
              </a:r>
              <a:r>
                <a:rPr lang="en-US" sz="2400" dirty="0" smtClean="0"/>
                <a:t>: 222x</a:t>
              </a:r>
              <a:endParaRPr lang="en-US" sz="24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97" y="4906097"/>
              <a:ext cx="1554603" cy="126959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71269" y="6200095"/>
              <a:ext cx="1243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HiSeq</a:t>
              </a:r>
              <a:r>
                <a:rPr lang="en-US" dirty="0" smtClean="0"/>
                <a:t> 2500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27807" y="6380172"/>
              <a:ext cx="2507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* assuming the genome </a:t>
              </a:r>
              <a:r>
                <a:rPr lang="en-US" sz="1200" dirty="0"/>
                <a:t>size </a:t>
              </a:r>
              <a:r>
                <a:rPr lang="en-US" sz="1200" dirty="0" smtClean="0"/>
                <a:t>is </a:t>
              </a:r>
              <a:r>
                <a:rPr lang="en-US" sz="1200" dirty="0"/>
                <a:t>45 </a:t>
              </a:r>
              <a:r>
                <a:rPr lang="en-US" sz="1200" dirty="0" smtClean="0"/>
                <a:t>Mb</a:t>
              </a:r>
              <a:endParaRPr lang="en-US" sz="1200" dirty="0"/>
            </a:p>
          </p:txBody>
        </p:sp>
      </p:grpSp>
      <p:pic>
        <p:nvPicPr>
          <p:cNvPr id="17" name="Picture 16" descr="2o-PacBio.le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51" y="1753556"/>
            <a:ext cx="3273314" cy="2909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1189732"/>
            <a:ext cx="2336460" cy="14513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5053" y="1197770"/>
            <a:ext cx="1799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K-State BRI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0260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47" y="183337"/>
            <a:ext cx="5194168" cy="894822"/>
          </a:xfrm>
        </p:spPr>
        <p:txBody>
          <a:bodyPr/>
          <a:lstStyle/>
          <a:p>
            <a:r>
              <a:rPr lang="en-US" dirty="0" smtClean="0"/>
              <a:t>Summary of the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63815" y="74232"/>
            <a:ext cx="193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List of </a:t>
            </a:r>
            <a:r>
              <a:rPr lang="en-US" sz="1600" dirty="0" err="1" smtClean="0"/>
              <a:t>contigs</a:t>
            </a:r>
            <a:r>
              <a:rPr lang="en-US" sz="1600" dirty="0" smtClean="0"/>
              <a:t> (N=31)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98947" y="1258139"/>
            <a:ext cx="3485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Statistics of the assembly*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45475" y="6028373"/>
            <a:ext cx="2498062" cy="369332"/>
          </a:xfrm>
          <a:prstGeom prst="rect">
            <a:avLst/>
          </a:prstGeom>
          <a:solidFill>
            <a:srgbClr val="FAC090"/>
          </a:solidFill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#</a:t>
            </a:r>
            <a:r>
              <a:rPr lang="en-US" dirty="0" smtClean="0"/>
              <a:t> </a:t>
            </a:r>
            <a:r>
              <a:rPr lang="en-US" dirty="0" err="1" smtClean="0"/>
              <a:t>mitochondial</a:t>
            </a:r>
            <a:r>
              <a:rPr lang="en-US" dirty="0" smtClean="0"/>
              <a:t> sequence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350343" y="6091775"/>
            <a:ext cx="2133600" cy="365125"/>
          </a:xfrm>
        </p:spPr>
        <p:txBody>
          <a:bodyPr/>
          <a:lstStyle/>
          <a:p>
            <a:fld id="{EAB4999F-CC5F-914B-9869-B9B0A7479DAE}" type="slidenum">
              <a:rPr lang="en-US" smtClean="0"/>
              <a:t>59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419494"/>
              </p:ext>
            </p:extLst>
          </p:nvPr>
        </p:nvGraphicFramePr>
        <p:xfrm>
          <a:off x="598947" y="1852960"/>
          <a:ext cx="4286320" cy="2540000"/>
        </p:xfrm>
        <a:graphic>
          <a:graphicData uri="http://schemas.openxmlformats.org/drawingml/2006/table">
            <a:tbl>
              <a:tblPr/>
              <a:tblGrid>
                <a:gridCol w="2703053"/>
                <a:gridCol w="158326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Statistics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number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length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44,522,920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longest contig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shortest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12,906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N50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5,402,116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overall GC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GC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4218"/>
              </p:ext>
            </p:extLst>
          </p:nvPr>
        </p:nvGraphicFramePr>
        <p:xfrm>
          <a:off x="5463815" y="424355"/>
          <a:ext cx="2733696" cy="6158016"/>
        </p:xfrm>
        <a:graphic>
          <a:graphicData uri="http://schemas.openxmlformats.org/drawingml/2006/table">
            <a:tbl>
              <a:tblPr/>
              <a:tblGrid>
                <a:gridCol w="1068400"/>
                <a:gridCol w="949358"/>
                <a:gridCol w="715938"/>
              </a:tblGrid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GC%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tig00000000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7,531,155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tig00000030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4,657,194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1,778,515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461,599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398,015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253,502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45.1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240,676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237,459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184,678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138,010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110,918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tig00000020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78,737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69,533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tig00000043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57,199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51,862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47,134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42,261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tig00000041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36,641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52.5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36,455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35,037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32,608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28,099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27,162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25,161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12,906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7948" y="4672734"/>
            <a:ext cx="441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 </a:t>
            </a:r>
            <a:r>
              <a:rPr lang="fr-FR" i="1" dirty="0" err="1" smtClean="0"/>
              <a:t>Canu</a:t>
            </a:r>
            <a:r>
              <a:rPr lang="fr-FR" dirty="0" smtClean="0"/>
              <a:t> for </a:t>
            </a:r>
            <a:r>
              <a:rPr lang="fr-FR" dirty="0" err="1"/>
              <a:t>PacBio</a:t>
            </a:r>
            <a:r>
              <a:rPr lang="fr-FR" dirty="0"/>
              <a:t> </a:t>
            </a:r>
            <a:r>
              <a:rPr lang="fr-FR" dirty="0" err="1" smtClean="0"/>
              <a:t>assembly</a:t>
            </a:r>
            <a:endParaRPr lang="fr-FR" dirty="0" smtClean="0"/>
          </a:p>
          <a:p>
            <a:r>
              <a:rPr lang="fr-FR" dirty="0" smtClean="0"/>
              <a:t>   </a:t>
            </a:r>
            <a:r>
              <a:rPr lang="fr-FR" i="1" dirty="0" err="1" smtClean="0"/>
              <a:t>Quiver</a:t>
            </a:r>
            <a:r>
              <a:rPr lang="fr-FR" dirty="0" smtClean="0"/>
              <a:t> </a:t>
            </a:r>
            <a:r>
              <a:rPr lang="fr-FR" dirty="0" err="1" smtClean="0"/>
              <a:t>polishing</a:t>
            </a:r>
            <a:endParaRPr lang="fr-FR" dirty="0"/>
          </a:p>
          <a:p>
            <a:r>
              <a:rPr lang="fr-FR" dirty="0" smtClean="0"/>
              <a:t>   </a:t>
            </a:r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r>
              <a:rPr lang="fr-FR" dirty="0" smtClean="0"/>
              <a:t> correction </a:t>
            </a:r>
            <a:r>
              <a:rPr lang="fr-FR" dirty="0" err="1" smtClean="0"/>
              <a:t>using</a:t>
            </a:r>
            <a:r>
              <a:rPr lang="fr-FR" dirty="0" smtClean="0"/>
              <a:t> Illumina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370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Mixed linear model (Q+K MLM)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Screenshot 2016-04-05 23.21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60" y="1520236"/>
            <a:ext cx="4831343" cy="3945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2800" y="5627059"/>
            <a:ext cx="6841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mixed </a:t>
            </a:r>
            <a:r>
              <a:rPr lang="en-US" sz="2800" dirty="0" smtClean="0"/>
              <a:t>model (</a:t>
            </a:r>
            <a:r>
              <a:rPr lang="en-US" sz="2800" dirty="0" smtClean="0">
                <a:solidFill>
                  <a:srgbClr val="1453E3"/>
                </a:solidFill>
              </a:rPr>
              <a:t>blue</a:t>
            </a:r>
            <a:r>
              <a:rPr lang="en-US" sz="2800" dirty="0" smtClean="0"/>
              <a:t>) </a:t>
            </a:r>
            <a:r>
              <a:rPr lang="en-US" sz="2800" dirty="0"/>
              <a:t>dramatically reduces inflation </a:t>
            </a:r>
            <a:r>
              <a:rPr lang="en-US" sz="2800" dirty="0" smtClean="0"/>
              <a:t>of p</a:t>
            </a:r>
            <a:r>
              <a:rPr lang="en-US" sz="2800" dirty="0"/>
              <a:t>-values</a:t>
            </a:r>
          </a:p>
        </p:txBody>
      </p:sp>
    </p:spTree>
    <p:extLst>
      <p:ext uri="{BB962C8B-B14F-4D97-AF65-F5344CB8AC3E}">
        <p14:creationId xmlns:p14="http://schemas.microsoft.com/office/powerpoint/2010/main" val="1506994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67"/>
            <a:ext cx="8229600" cy="894568"/>
          </a:xfrm>
        </p:spPr>
        <p:txBody>
          <a:bodyPr>
            <a:noAutofit/>
          </a:bodyPr>
          <a:lstStyle/>
          <a:p>
            <a:r>
              <a:rPr lang="en-US" dirty="0" smtClean="0"/>
              <a:t>BAC-end sequencing for assembly improvement?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2072574" y="349534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1277" y="1880231"/>
            <a:ext cx="8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660853" y="1316365"/>
            <a:ext cx="29754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en-US" sz="2800" u="sng" dirty="0" smtClean="0">
                <a:solidFill>
                  <a:schemeClr val="accent2">
                    <a:lumMod val="75000"/>
                  </a:schemeClr>
                </a:solidFill>
              </a:rPr>
              <a:t> insert </a:t>
            </a:r>
          </a:p>
          <a:p>
            <a:pPr algn="ctr"/>
            <a:r>
              <a:rPr lang="en-US" sz="2000" dirty="0" smtClean="0"/>
              <a:t>long genomic DNA fragment (e.g., 200 kb)</a:t>
            </a:r>
            <a:endParaRPr lang="en-US" sz="2000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2758900" y="3716897"/>
            <a:ext cx="579545" cy="332036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1201638" y="3737715"/>
            <a:ext cx="619544" cy="322297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11410" y="4454470"/>
            <a:ext cx="1458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953735"/>
                </a:solidFill>
              </a:rPr>
              <a:t>BAC</a:t>
            </a:r>
            <a:endParaRPr lang="en-US" sz="6000" dirty="0">
              <a:solidFill>
                <a:srgbClr val="953735"/>
              </a:solidFill>
            </a:endParaRPr>
          </a:p>
        </p:txBody>
      </p:sp>
      <p:pic>
        <p:nvPicPr>
          <p:cNvPr id="8" name="Picture 7" descr="clo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" y="3267631"/>
            <a:ext cx="3486150" cy="3429000"/>
          </a:xfrm>
          <a:prstGeom prst="rect">
            <a:avLst/>
          </a:prstGeom>
        </p:spPr>
      </p:pic>
      <p:pic>
        <p:nvPicPr>
          <p:cNvPr id="9" name="Picture 8" descr="vect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" y="1581046"/>
            <a:ext cx="506582" cy="2823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35008" y="4727921"/>
            <a:ext cx="446505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Sequence BAC ends of clones </a:t>
            </a:r>
            <a:r>
              <a:rPr lang="en-US" sz="2400" b="1" i="1" dirty="0" smtClean="0">
                <a:solidFill>
                  <a:srgbClr val="984807"/>
                </a:solidFill>
              </a:rPr>
              <a:t>one by one</a:t>
            </a:r>
            <a:r>
              <a:rPr lang="en-US" sz="2400" dirty="0" smtClean="0"/>
              <a:t>, which is very low-throughput and cost-inefficient.</a:t>
            </a:r>
            <a:endParaRPr lang="en-US" sz="2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60689" y="2912256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</a:t>
            </a:r>
            <a:r>
              <a:rPr lang="en-US" sz="2000" dirty="0" smtClean="0"/>
              <a:t>ector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40765" y="6356350"/>
            <a:ext cx="2133600" cy="365125"/>
          </a:xfrm>
        </p:spPr>
        <p:txBody>
          <a:bodyPr/>
          <a:lstStyle/>
          <a:p>
            <a:fld id="{FA886FFA-6B8F-6844-B24E-EB860EB0BCD9}" type="slidenum">
              <a:rPr lang="en-US" smtClean="0"/>
              <a:t>60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388524" y="2509615"/>
            <a:ext cx="2743191" cy="1300311"/>
            <a:chOff x="1996926" y="3695468"/>
            <a:chExt cx="2743191" cy="1300311"/>
          </a:xfrm>
        </p:grpSpPr>
        <p:sp>
          <p:nvSpPr>
            <p:cNvPr id="17" name="Rectangle 16"/>
            <p:cNvSpPr/>
            <p:nvPr/>
          </p:nvSpPr>
          <p:spPr>
            <a:xfrm>
              <a:off x="1996926" y="4461247"/>
              <a:ext cx="1284328" cy="1710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11794" y="4453477"/>
              <a:ext cx="1328323" cy="17877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06702" y="4595669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contig</a:t>
              </a:r>
              <a:r>
                <a:rPr lang="en-US" sz="2000" dirty="0" smtClean="0"/>
                <a:t> 1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6813" y="4595669"/>
              <a:ext cx="101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contig</a:t>
              </a:r>
              <a:r>
                <a:rPr lang="en-US" sz="2000" dirty="0" smtClean="0"/>
                <a:t> 2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10904" y="3695468"/>
              <a:ext cx="1534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scaffolding</a:t>
              </a:r>
              <a:endParaRPr lang="en-US" sz="2400" dirty="0"/>
            </a:p>
          </p:txBody>
        </p:sp>
        <p:sp>
          <p:nvSpPr>
            <p:cNvPr id="10" name="Arc 9"/>
            <p:cNvSpPr/>
            <p:nvPr/>
          </p:nvSpPr>
          <p:spPr>
            <a:xfrm>
              <a:off x="2870200" y="4174067"/>
              <a:ext cx="1016000" cy="480871"/>
            </a:xfrm>
            <a:prstGeom prst="arc">
              <a:avLst>
                <a:gd name="adj1" fmla="val 10790064"/>
                <a:gd name="adj2" fmla="val 0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0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31" y="310523"/>
            <a:ext cx="8229600" cy="938160"/>
          </a:xfrm>
        </p:spPr>
        <p:txBody>
          <a:bodyPr>
            <a:noAutofit/>
          </a:bodyPr>
          <a:lstStyle/>
          <a:p>
            <a:r>
              <a:rPr lang="en-US" dirty="0" smtClean="0"/>
              <a:t>Idea: build random barcodes in vectors to enable a high throughput (I)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88427" y="3337247"/>
            <a:ext cx="2422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Vector with barcode (Red)</a:t>
            </a:r>
            <a:endParaRPr lang="en-US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1517021" y="2724701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D1282B"/>
                </a:solidFill>
              </a:defRPr>
            </a:lvl1pPr>
          </a:lstStyle>
          <a:p>
            <a:r>
              <a:rPr lang="en-US" dirty="0" smtClean="0"/>
              <a:t>code (Red)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6463301" y="280128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159943" y="2504152"/>
            <a:ext cx="579545" cy="3320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358151" y="2504152"/>
            <a:ext cx="619544" cy="3222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 rot="1800000">
            <a:off x="7142826" y="2439724"/>
            <a:ext cx="165634" cy="187653"/>
          </a:xfrm>
          <a:prstGeom prst="rect">
            <a:avLst/>
          </a:prstGeom>
          <a:solidFill>
            <a:srgbClr val="C41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19800000">
            <a:off x="5839658" y="2439724"/>
            <a:ext cx="165634" cy="187653"/>
          </a:xfrm>
          <a:prstGeom prst="rect">
            <a:avLst/>
          </a:prstGeom>
          <a:solidFill>
            <a:srgbClr val="C41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2423253" y="5283002"/>
            <a:ext cx="575073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430353" y="5291928"/>
            <a:ext cx="599983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1292316" y="5198102"/>
            <a:ext cx="165634" cy="187653"/>
          </a:xfrm>
          <a:prstGeom prst="rect">
            <a:avLst/>
          </a:prstGeom>
          <a:solidFill>
            <a:srgbClr val="C411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2969639" y="5189176"/>
            <a:ext cx="165634" cy="187653"/>
          </a:xfrm>
          <a:prstGeom prst="rect">
            <a:avLst/>
          </a:prstGeom>
          <a:solidFill>
            <a:srgbClr val="C411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80099" y="5480278"/>
            <a:ext cx="37485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/>
              <a:t>Sequences with barcode</a:t>
            </a:r>
            <a:endParaRPr lang="en-US" sz="2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5922475" y="3544149"/>
            <a:ext cx="1458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953735"/>
                </a:solidFill>
              </a:rPr>
              <a:t>BAC</a:t>
            </a:r>
            <a:endParaRPr lang="en-US" sz="6000" dirty="0">
              <a:solidFill>
                <a:srgbClr val="953735"/>
              </a:solidFill>
            </a:endParaRPr>
          </a:p>
        </p:txBody>
      </p:sp>
      <p:pic>
        <p:nvPicPr>
          <p:cNvPr id="4" name="Picture 3" descr="barcoded_vect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18" y="2319556"/>
            <a:ext cx="774700" cy="431800"/>
          </a:xfrm>
          <a:prstGeom prst="rect">
            <a:avLst/>
          </a:prstGeom>
        </p:spPr>
      </p:pic>
      <p:pic>
        <p:nvPicPr>
          <p:cNvPr id="12" name="Picture 11" descr="barcoded_clo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85" y="1759359"/>
            <a:ext cx="4754242" cy="45983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31" y="244066"/>
            <a:ext cx="8229600" cy="938160"/>
          </a:xfrm>
        </p:spPr>
        <p:txBody>
          <a:bodyPr>
            <a:noAutofit/>
          </a:bodyPr>
          <a:lstStyle/>
          <a:p>
            <a:r>
              <a:rPr lang="en-US" dirty="0" smtClean="0"/>
              <a:t>Idea: build random barcodes in vectors to enable a high throughput (II)</a:t>
            </a:r>
            <a:endParaRPr lang="en-US" dirty="0"/>
          </a:p>
        </p:txBody>
      </p:sp>
      <p:pic>
        <p:nvPicPr>
          <p:cNvPr id="5" name="Picture 4" descr="barcoded_vector_fiv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" y="2084287"/>
            <a:ext cx="774700" cy="25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1421" y="4645352"/>
            <a:ext cx="1257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millions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barcoded vectors in a pool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22629" y="1475496"/>
            <a:ext cx="3305447" cy="5275757"/>
            <a:chOff x="1722629" y="1475496"/>
            <a:chExt cx="3305447" cy="5275757"/>
          </a:xfrm>
        </p:grpSpPr>
        <p:pic>
          <p:nvPicPr>
            <p:cNvPr id="8" name="Picture 7" descr="barcoded_clone_fiv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29" y="1475496"/>
              <a:ext cx="3305447" cy="487688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993640" y="6381921"/>
              <a:ext cx="2791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tens of thousands 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of clones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88196" y="1803231"/>
            <a:ext cx="1753943" cy="5032617"/>
            <a:chOff x="5188196" y="1803231"/>
            <a:chExt cx="1753943" cy="5032617"/>
          </a:xfrm>
        </p:grpSpPr>
        <p:grpSp>
          <p:nvGrpSpPr>
            <p:cNvPr id="11" name="Group 10"/>
            <p:cNvGrpSpPr/>
            <p:nvPr/>
          </p:nvGrpSpPr>
          <p:grpSpPr>
            <a:xfrm>
              <a:off x="5710348" y="1803231"/>
              <a:ext cx="738020" cy="187653"/>
              <a:chOff x="6355646" y="1812924"/>
              <a:chExt cx="738020" cy="187653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6493683" y="190675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6355646" y="1812924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710348" y="2258489"/>
              <a:ext cx="738020" cy="187653"/>
              <a:chOff x="6480449" y="2356682"/>
              <a:chExt cx="738020" cy="18765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6618486" y="245050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6480449" y="2356682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10348" y="2713747"/>
              <a:ext cx="738020" cy="187653"/>
              <a:chOff x="6328049" y="2969564"/>
              <a:chExt cx="738020" cy="187653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>
                <a:off x="6466086" y="306339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6328049" y="2969564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0348" y="3169005"/>
              <a:ext cx="738020" cy="187653"/>
              <a:chOff x="6452852" y="3513322"/>
              <a:chExt cx="738020" cy="187653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>
                <a:off x="6590889" y="360714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52852" y="3513322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710348" y="3624263"/>
              <a:ext cx="738020" cy="187653"/>
              <a:chOff x="6480449" y="3913941"/>
              <a:chExt cx="738020" cy="187653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6618486" y="4007767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6480449" y="3913941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710348" y="4079521"/>
              <a:ext cx="738020" cy="187653"/>
              <a:chOff x="6605252" y="4457699"/>
              <a:chExt cx="738020" cy="187653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6743289" y="4551525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6605252" y="4457699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710348" y="4534779"/>
              <a:ext cx="738020" cy="187653"/>
              <a:chOff x="6383243" y="5051885"/>
              <a:chExt cx="738020" cy="187653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6521280" y="5145711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6383243" y="5051885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10348" y="4990037"/>
              <a:ext cx="738020" cy="187653"/>
              <a:chOff x="6508046" y="5595643"/>
              <a:chExt cx="738020" cy="187653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>
                <a:off x="6646083" y="5689469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6508046" y="5595643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710348" y="5445295"/>
              <a:ext cx="738020" cy="187653"/>
              <a:chOff x="6355646" y="5974900"/>
              <a:chExt cx="738020" cy="187653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>
                <a:off x="6493683" y="6068726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6355646" y="5974900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710348" y="5900551"/>
              <a:ext cx="738020" cy="187653"/>
              <a:chOff x="6480449" y="6518658"/>
              <a:chExt cx="738020" cy="187653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6618486" y="6612484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>
                <a:off x="6480449" y="6518658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188196" y="6189517"/>
              <a:ext cx="1753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High-throughput</a:t>
              </a:r>
            </a:p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end sequencing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97502" y="2158540"/>
            <a:ext cx="1903847" cy="2695984"/>
            <a:chOff x="7104475" y="2804871"/>
            <a:chExt cx="1903847" cy="2695984"/>
          </a:xfrm>
        </p:grpSpPr>
        <p:grpSp>
          <p:nvGrpSpPr>
            <p:cNvPr id="58" name="Group 57"/>
            <p:cNvGrpSpPr/>
            <p:nvPr/>
          </p:nvGrpSpPr>
          <p:grpSpPr>
            <a:xfrm>
              <a:off x="7211406" y="3228459"/>
              <a:ext cx="738020" cy="187653"/>
              <a:chOff x="6355646" y="1812924"/>
              <a:chExt cx="738020" cy="187653"/>
            </a:xfrm>
          </p:grpSpPr>
          <p:cxnSp>
            <p:nvCxnSpPr>
              <p:cNvPr id="59" name="Straight Arrow Connector 58"/>
              <p:cNvCxnSpPr/>
              <p:nvPr/>
            </p:nvCxnSpPr>
            <p:spPr>
              <a:xfrm>
                <a:off x="6493683" y="190675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6355646" y="1812924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211406" y="4498060"/>
              <a:ext cx="738020" cy="187653"/>
              <a:chOff x="6480449" y="2356682"/>
              <a:chExt cx="738020" cy="187653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>
                <a:off x="6618486" y="245050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6480449" y="2356682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211406" y="2805258"/>
              <a:ext cx="738020" cy="187653"/>
              <a:chOff x="6328049" y="2969564"/>
              <a:chExt cx="738020" cy="187653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6466086" y="306339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/>
              <p:cNvSpPr/>
              <p:nvPr/>
            </p:nvSpPr>
            <p:spPr>
              <a:xfrm>
                <a:off x="6328049" y="2969564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7211406" y="4074861"/>
              <a:ext cx="738020" cy="187653"/>
              <a:chOff x="6452852" y="3513322"/>
              <a:chExt cx="738020" cy="18765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>
                <a:off x="6590889" y="360714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/>
              <p:cNvSpPr/>
              <p:nvPr/>
            </p:nvSpPr>
            <p:spPr>
              <a:xfrm>
                <a:off x="6452852" y="3513322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211406" y="3651660"/>
              <a:ext cx="738020" cy="187653"/>
              <a:chOff x="6480449" y="3913941"/>
              <a:chExt cx="738020" cy="187653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6618486" y="4007767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6480449" y="3913941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10800000">
              <a:off x="8083505" y="3228072"/>
              <a:ext cx="738020" cy="187653"/>
              <a:chOff x="6355646" y="1812924"/>
              <a:chExt cx="738020" cy="187653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>
                <a:off x="6493683" y="190675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94"/>
              <p:cNvSpPr/>
              <p:nvPr/>
            </p:nvSpPr>
            <p:spPr>
              <a:xfrm>
                <a:off x="6355646" y="1812924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8083505" y="4497673"/>
              <a:ext cx="738020" cy="187653"/>
              <a:chOff x="6480449" y="2356682"/>
              <a:chExt cx="738020" cy="187653"/>
            </a:xfrm>
          </p:grpSpPr>
          <p:cxnSp>
            <p:nvCxnSpPr>
              <p:cNvPr id="99" name="Straight Arrow Connector 98"/>
              <p:cNvCxnSpPr/>
              <p:nvPr/>
            </p:nvCxnSpPr>
            <p:spPr>
              <a:xfrm>
                <a:off x="6618486" y="245050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Rectangle 100"/>
              <p:cNvSpPr/>
              <p:nvPr/>
            </p:nvSpPr>
            <p:spPr>
              <a:xfrm>
                <a:off x="6480449" y="2356682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 rot="10800000">
              <a:off x="8083505" y="2804871"/>
              <a:ext cx="738020" cy="187653"/>
              <a:chOff x="6328049" y="2969564"/>
              <a:chExt cx="738020" cy="187653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>
                <a:off x="6466086" y="306339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ectangle 106"/>
              <p:cNvSpPr/>
              <p:nvPr/>
            </p:nvSpPr>
            <p:spPr>
              <a:xfrm>
                <a:off x="6328049" y="2969564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 rot="10800000">
              <a:off x="8083505" y="4074474"/>
              <a:ext cx="738020" cy="187653"/>
              <a:chOff x="6452852" y="3513322"/>
              <a:chExt cx="738020" cy="187653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>
                <a:off x="6590889" y="360714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6452852" y="3513322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 rot="10800000">
              <a:off x="8083505" y="3651273"/>
              <a:ext cx="738020" cy="187653"/>
              <a:chOff x="6480449" y="3913941"/>
              <a:chExt cx="738020" cy="187653"/>
            </a:xfrm>
          </p:grpSpPr>
          <p:cxnSp>
            <p:nvCxnSpPr>
              <p:cNvPr id="112" name="Straight Arrow Connector 111"/>
              <p:cNvCxnSpPr/>
              <p:nvPr/>
            </p:nvCxnSpPr>
            <p:spPr>
              <a:xfrm>
                <a:off x="6618486" y="4007767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/>
              <p:cNvSpPr/>
              <p:nvPr/>
            </p:nvSpPr>
            <p:spPr>
              <a:xfrm>
                <a:off x="6480449" y="3913941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104475" y="4854524"/>
              <a:ext cx="1903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Paired ends based on barcodes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9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LIEP Scaffolding to improve the B71 assembly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26975" y="3141561"/>
            <a:ext cx="738020" cy="187653"/>
            <a:chOff x="6355646" y="1812924"/>
            <a:chExt cx="738020" cy="18765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6493683" y="190675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6355646" y="1812924"/>
              <a:ext cx="165634" cy="187653"/>
            </a:xfrm>
            <a:prstGeom prst="rect">
              <a:avLst/>
            </a:prstGeom>
            <a:solidFill>
              <a:srgbClr val="1B27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6975" y="4411162"/>
            <a:ext cx="738020" cy="187653"/>
            <a:chOff x="6480449" y="2356682"/>
            <a:chExt cx="738020" cy="18765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618486" y="245050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480449" y="2356682"/>
              <a:ext cx="165634" cy="187653"/>
            </a:xfrm>
            <a:prstGeom prst="rect">
              <a:avLst/>
            </a:prstGeom>
            <a:solidFill>
              <a:srgbClr val="008DC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6975" y="2718360"/>
            <a:ext cx="738020" cy="187653"/>
            <a:chOff x="6328049" y="2969564"/>
            <a:chExt cx="738020" cy="18765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6466086" y="306339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328049" y="2969564"/>
              <a:ext cx="165634" cy="187653"/>
            </a:xfrm>
            <a:prstGeom prst="rect">
              <a:avLst/>
            </a:prstGeom>
            <a:solidFill>
              <a:srgbClr val="C411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6975" y="3987963"/>
            <a:ext cx="738020" cy="187653"/>
            <a:chOff x="6452852" y="3513322"/>
            <a:chExt cx="738020" cy="187653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590889" y="360714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452852" y="3513322"/>
              <a:ext cx="165634" cy="187653"/>
            </a:xfrm>
            <a:prstGeom prst="rect">
              <a:avLst/>
            </a:prstGeom>
            <a:solidFill>
              <a:srgbClr val="E478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6975" y="3564762"/>
            <a:ext cx="738020" cy="187653"/>
            <a:chOff x="6480449" y="3913941"/>
            <a:chExt cx="738020" cy="187653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618486" y="4007767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6480449" y="3913941"/>
              <a:ext cx="165634" cy="187653"/>
            </a:xfrm>
            <a:prstGeom prst="rect">
              <a:avLst/>
            </a:prstGeom>
            <a:solidFill>
              <a:srgbClr val="1088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10800000">
            <a:off x="1399074" y="3141174"/>
            <a:ext cx="738020" cy="187653"/>
            <a:chOff x="6355646" y="1812924"/>
            <a:chExt cx="738020" cy="18765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6493683" y="190675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355646" y="1812924"/>
              <a:ext cx="165634" cy="187653"/>
            </a:xfrm>
            <a:prstGeom prst="rect">
              <a:avLst/>
            </a:prstGeom>
            <a:solidFill>
              <a:srgbClr val="1B27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 rot="10800000">
            <a:off x="1399074" y="4410775"/>
            <a:ext cx="738020" cy="187653"/>
            <a:chOff x="6480449" y="2356682"/>
            <a:chExt cx="738020" cy="187653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6618486" y="245050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480449" y="2356682"/>
              <a:ext cx="165634" cy="187653"/>
            </a:xfrm>
            <a:prstGeom prst="rect">
              <a:avLst/>
            </a:prstGeom>
            <a:solidFill>
              <a:srgbClr val="008DC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 rot="10800000">
            <a:off x="1399074" y="2717973"/>
            <a:ext cx="738020" cy="187653"/>
            <a:chOff x="6328049" y="2969564"/>
            <a:chExt cx="738020" cy="187653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6466086" y="306339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328049" y="2969564"/>
              <a:ext cx="165634" cy="187653"/>
            </a:xfrm>
            <a:prstGeom prst="rect">
              <a:avLst/>
            </a:prstGeom>
            <a:solidFill>
              <a:srgbClr val="C411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 rot="10800000">
            <a:off x="1399074" y="3987576"/>
            <a:ext cx="738020" cy="187653"/>
            <a:chOff x="6452852" y="3513322"/>
            <a:chExt cx="738020" cy="187653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590889" y="360714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52852" y="3513322"/>
              <a:ext cx="165634" cy="187653"/>
            </a:xfrm>
            <a:prstGeom prst="rect">
              <a:avLst/>
            </a:prstGeom>
            <a:solidFill>
              <a:srgbClr val="E478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 rot="10800000">
            <a:off x="1399074" y="3564375"/>
            <a:ext cx="738020" cy="187653"/>
            <a:chOff x="6480449" y="3913941"/>
            <a:chExt cx="738020" cy="187653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6618486" y="4007767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480449" y="3913941"/>
              <a:ext cx="165634" cy="187653"/>
            </a:xfrm>
            <a:prstGeom prst="rect">
              <a:avLst/>
            </a:prstGeom>
            <a:solidFill>
              <a:srgbClr val="1088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95165" y="1465651"/>
            <a:ext cx="6426559" cy="3646334"/>
            <a:chOff x="2595165" y="1465651"/>
            <a:chExt cx="6426559" cy="3646334"/>
          </a:xfrm>
        </p:grpSpPr>
        <p:pic>
          <p:nvPicPr>
            <p:cNvPr id="40" name="Picture 39" descr="Screenshot 2018-07-16 16.40.5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710" y="2020624"/>
              <a:ext cx="5360690" cy="84601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709881" y="2960853"/>
              <a:ext cx="2739415" cy="1710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808445" y="2953083"/>
              <a:ext cx="3015280" cy="17877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14290" y="3191258"/>
              <a:ext cx="118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contig</a:t>
              </a:r>
              <a:r>
                <a:rPr lang="en-US" sz="2400" dirty="0" smtClean="0"/>
                <a:t> 1</a:t>
              </a:r>
              <a:endParaRPr lang="en-US" sz="2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89201" y="3191258"/>
              <a:ext cx="118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contig</a:t>
              </a:r>
              <a:r>
                <a:rPr lang="en-US" sz="2400" dirty="0" smtClean="0"/>
                <a:t> 2</a:t>
              </a:r>
              <a:endParaRPr lang="en-US" sz="2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95165" y="4527209"/>
              <a:ext cx="642655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scaffolding two </a:t>
              </a:r>
              <a:r>
                <a:rPr lang="en-US" sz="3200" dirty="0" err="1" smtClean="0"/>
                <a:t>contigs</a:t>
              </a:r>
              <a:r>
                <a:rPr lang="en-US" sz="3200" dirty="0" smtClean="0"/>
                <a:t> to a sequence</a:t>
              </a:r>
              <a:endParaRPr lang="en-US" sz="3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40211" y="1465651"/>
              <a:ext cx="24423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LIEP scaffolding</a:t>
              </a:r>
              <a:endParaRPr lang="en-US" sz="28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61460" y="1626854"/>
            <a:ext cx="215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Long Distance End Pairs (LIEP)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337663" y="4912243"/>
            <a:ext cx="20102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8000"/>
                </a:solidFill>
              </a:rPr>
              <a:t>~95% </a:t>
            </a:r>
            <a:r>
              <a:rPr lang="en-US" dirty="0"/>
              <a:t>are </a:t>
            </a:r>
            <a:r>
              <a:rPr lang="en-US" dirty="0" smtClean="0"/>
              <a:t>long-distance read pairs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2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05" y="274638"/>
            <a:ext cx="8889321" cy="748296"/>
          </a:xfrm>
        </p:spPr>
        <p:txBody>
          <a:bodyPr/>
          <a:lstStyle/>
          <a:p>
            <a:r>
              <a:rPr lang="en-US" dirty="0" err="1" smtClean="0"/>
              <a:t>MoT</a:t>
            </a:r>
            <a:r>
              <a:rPr lang="en-US" dirty="0" smtClean="0"/>
              <a:t> B71 final assembly vs. MG8 (70-15, </a:t>
            </a:r>
            <a:r>
              <a:rPr lang="en-US" i="1" dirty="0" smtClean="0"/>
              <a:t>rice</a:t>
            </a:r>
            <a:r>
              <a:rPr lang="en-US" dirty="0" smtClean="0"/>
              <a:t> strain)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64</a:t>
            </a:fld>
            <a:endParaRPr lang="en-US" dirty="0"/>
          </a:p>
        </p:txBody>
      </p:sp>
      <p:pic>
        <p:nvPicPr>
          <p:cNvPr id="6" name="Picture 5" descr="3o-B71Ref1toMG8.nucm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4" y="1110767"/>
            <a:ext cx="5387732" cy="5387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7416" y="6426643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&gt;10 kb overlap and &gt;95% identity</a:t>
            </a:r>
            <a:endParaRPr lang="en-US" sz="1400" dirty="0"/>
          </a:p>
        </p:txBody>
      </p:sp>
      <p:sp>
        <p:nvSpPr>
          <p:cNvPr id="3" name="Oval 2"/>
          <p:cNvSpPr/>
          <p:nvPr/>
        </p:nvSpPr>
        <p:spPr>
          <a:xfrm>
            <a:off x="4320707" y="370175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82486" y="2327524"/>
            <a:ext cx="226706" cy="320449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14702" y="2921963"/>
            <a:ext cx="290473" cy="19210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27667" y="283077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43314" y="3271738"/>
            <a:ext cx="273177" cy="119184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26832"/>
              </p:ext>
            </p:extLst>
          </p:nvPr>
        </p:nvGraphicFramePr>
        <p:xfrm>
          <a:off x="336742" y="1508358"/>
          <a:ext cx="2127093" cy="4603755"/>
        </p:xfrm>
        <a:graphic>
          <a:graphicData uri="http://schemas.openxmlformats.org/drawingml/2006/table">
            <a:tbl>
              <a:tblPr/>
              <a:tblGrid>
                <a:gridCol w="817252"/>
                <a:gridCol w="1309841"/>
              </a:tblGrid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6,442,091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8,206,304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941,816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739,928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104,670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74,396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80079" y="5923832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rice</a:t>
            </a:r>
            <a:r>
              <a:rPr lang="en-US" dirty="0" smtClean="0"/>
              <a:t> </a:t>
            </a:r>
            <a:r>
              <a:rPr lang="en-US" sz="1200" dirty="0" smtClean="0"/>
              <a:t>blast fungal reference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697099" y="2790901"/>
            <a:ext cx="130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Wheat</a:t>
            </a:r>
            <a:endParaRPr lang="en-US" dirty="0"/>
          </a:p>
          <a:p>
            <a:r>
              <a:rPr lang="en-US" sz="1200" dirty="0" smtClean="0"/>
              <a:t>blast fungal strain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116970" y="3927217"/>
            <a:ext cx="2598548" cy="262633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6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772987"/>
          </a:xfrm>
        </p:spPr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3200" y="863001"/>
            <a:ext cx="8839200" cy="5493349"/>
          </a:xfrm>
        </p:spPr>
        <p:txBody>
          <a:bodyPr>
            <a:normAutofit/>
          </a:bodyPr>
          <a:lstStyle/>
          <a:p>
            <a:r>
              <a:rPr lang="en-US" sz="2000" dirty="0"/>
              <a:t>Berger, B., J. </a:t>
            </a:r>
            <a:r>
              <a:rPr lang="en-US" sz="2000" dirty="0" err="1" smtClean="0"/>
              <a:t>Peng</a:t>
            </a:r>
            <a:r>
              <a:rPr lang="en-US" sz="2000" dirty="0"/>
              <a:t>,</a:t>
            </a:r>
            <a:r>
              <a:rPr lang="en-US" sz="2000" dirty="0" smtClean="0"/>
              <a:t> </a:t>
            </a:r>
            <a:r>
              <a:rPr lang="en-US" sz="2000" dirty="0"/>
              <a:t>M. Singh</a:t>
            </a:r>
            <a:r>
              <a:rPr lang="en-US" sz="2000" dirty="0" smtClean="0"/>
              <a:t>, Computational </a:t>
            </a:r>
            <a:r>
              <a:rPr lang="en-US" sz="2000" dirty="0"/>
              <a:t>solutions for </a:t>
            </a:r>
            <a:r>
              <a:rPr lang="en-US" sz="2000" dirty="0" err="1"/>
              <a:t>omics</a:t>
            </a:r>
            <a:r>
              <a:rPr lang="en-US" sz="2000" dirty="0"/>
              <a:t> data. Nature Reviews Genetics 14</a:t>
            </a:r>
            <a:r>
              <a:rPr lang="en-US" sz="2000" b="1" dirty="0"/>
              <a:t>:</a:t>
            </a:r>
            <a:r>
              <a:rPr lang="en-US" sz="2000" dirty="0"/>
              <a:t> 333-</a:t>
            </a:r>
            <a:r>
              <a:rPr lang="en-US" sz="2000" dirty="0" smtClean="0"/>
              <a:t>346 (2013).</a:t>
            </a:r>
            <a:endParaRPr lang="en-US" sz="2000" dirty="0" smtClean="0"/>
          </a:p>
          <a:p>
            <a:r>
              <a:rPr lang="en-US" sz="2000" dirty="0" err="1"/>
              <a:t>Compeau</a:t>
            </a:r>
            <a:r>
              <a:rPr lang="en-US" sz="2000" dirty="0"/>
              <a:t>, P. E. C., P. A. </a:t>
            </a:r>
            <a:r>
              <a:rPr lang="en-US" sz="2000" dirty="0" err="1" smtClean="0"/>
              <a:t>Pevzner</a:t>
            </a:r>
            <a:r>
              <a:rPr lang="en-US" sz="2000" dirty="0" smtClean="0"/>
              <a:t>, </a:t>
            </a:r>
            <a:r>
              <a:rPr lang="en-US" sz="2000" dirty="0" smtClean="0"/>
              <a:t>G</a:t>
            </a:r>
            <a:r>
              <a:rPr lang="en-US" sz="2000" dirty="0"/>
              <a:t>. </a:t>
            </a:r>
            <a:r>
              <a:rPr lang="en-US" sz="2000" dirty="0" err="1"/>
              <a:t>Tesler</a:t>
            </a:r>
            <a:r>
              <a:rPr lang="en-US" sz="2000" dirty="0" smtClean="0"/>
              <a:t>, How </a:t>
            </a:r>
            <a:r>
              <a:rPr lang="en-US" sz="2000" dirty="0"/>
              <a:t>to apply de </a:t>
            </a:r>
            <a:r>
              <a:rPr lang="en-US" sz="2000" dirty="0" err="1"/>
              <a:t>Bruijn</a:t>
            </a:r>
            <a:r>
              <a:rPr lang="en-US" sz="2000" dirty="0"/>
              <a:t> graphs to genome assembly. Nature Biotechnology 29</a:t>
            </a:r>
            <a:r>
              <a:rPr lang="en-US" sz="2000" b="1" dirty="0"/>
              <a:t>:</a:t>
            </a:r>
            <a:r>
              <a:rPr lang="en-US" sz="2000" dirty="0"/>
              <a:t> 987-</a:t>
            </a:r>
            <a:r>
              <a:rPr lang="en-US" sz="2000" dirty="0"/>
              <a:t>991 (2011).</a:t>
            </a:r>
            <a:endParaRPr lang="en-US" sz="2000" dirty="0" smtClean="0"/>
          </a:p>
          <a:p>
            <a:r>
              <a:rPr lang="en-US" sz="2000" dirty="0" err="1"/>
              <a:t>Nagarajan</a:t>
            </a:r>
            <a:r>
              <a:rPr lang="en-US" sz="2000" dirty="0"/>
              <a:t>, N.</a:t>
            </a:r>
            <a:r>
              <a:rPr lang="en-US" sz="2000" dirty="0" smtClean="0"/>
              <a:t>, M</a:t>
            </a:r>
            <a:r>
              <a:rPr lang="en-US" sz="2000" dirty="0"/>
              <a:t>. </a:t>
            </a:r>
            <a:r>
              <a:rPr lang="en-US" sz="2000" dirty="0" smtClean="0"/>
              <a:t>Pop</a:t>
            </a:r>
            <a:r>
              <a:rPr lang="en-US" sz="2000" dirty="0" smtClean="0"/>
              <a:t>, </a:t>
            </a:r>
            <a:r>
              <a:rPr lang="en-US" sz="2000" dirty="0" smtClean="0"/>
              <a:t>Sequence </a:t>
            </a:r>
            <a:r>
              <a:rPr lang="en-US" sz="2000" dirty="0"/>
              <a:t>assembly demystified. Nature Reviews Genetics 14</a:t>
            </a:r>
            <a:r>
              <a:rPr lang="en-US" sz="2000" b="1" dirty="0"/>
              <a:t>:</a:t>
            </a:r>
            <a:r>
              <a:rPr lang="en-US" sz="2000" dirty="0"/>
              <a:t> 157-</a:t>
            </a:r>
            <a:r>
              <a:rPr lang="en-US" sz="2000" dirty="0"/>
              <a:t>167 (2013).</a:t>
            </a:r>
            <a:endParaRPr lang="en-US" sz="2000" dirty="0" smtClean="0"/>
          </a:p>
          <a:p>
            <a:r>
              <a:rPr lang="en-US" sz="2000" dirty="0"/>
              <a:t>Miller, J. R., S. </a:t>
            </a:r>
            <a:r>
              <a:rPr lang="en-US" sz="2000" dirty="0" err="1" smtClean="0"/>
              <a:t>Koren</a:t>
            </a:r>
            <a:r>
              <a:rPr lang="en-US" sz="2000" dirty="0" smtClean="0"/>
              <a:t>, </a:t>
            </a:r>
            <a:r>
              <a:rPr lang="en-US" sz="2000" dirty="0" smtClean="0"/>
              <a:t>G</a:t>
            </a:r>
            <a:r>
              <a:rPr lang="en-US" sz="2000" dirty="0"/>
              <a:t>. Sutton, </a:t>
            </a:r>
            <a:r>
              <a:rPr lang="en-US" sz="2000" dirty="0" smtClean="0"/>
              <a:t>Assembly </a:t>
            </a:r>
            <a:r>
              <a:rPr lang="en-US" sz="2000" dirty="0"/>
              <a:t>algorithms for next-generation sequencing data. Genomics 95</a:t>
            </a:r>
            <a:r>
              <a:rPr lang="en-US" sz="2000" b="1" dirty="0"/>
              <a:t>:</a:t>
            </a:r>
            <a:r>
              <a:rPr lang="en-US" sz="2000" dirty="0"/>
              <a:t> 315-</a:t>
            </a:r>
            <a:r>
              <a:rPr lang="en-US" sz="2000" dirty="0"/>
              <a:t>327 (</a:t>
            </a:r>
            <a:r>
              <a:rPr lang="en-US" sz="2000" dirty="0" smtClean="0"/>
              <a:t>2010)</a:t>
            </a:r>
            <a:r>
              <a:rPr lang="en-US" sz="2000" dirty="0"/>
              <a:t>.</a:t>
            </a:r>
            <a:endParaRPr lang="en-US" sz="2000" dirty="0" smtClean="0"/>
          </a:p>
          <a:p>
            <a:r>
              <a:rPr lang="en-US" sz="2000" dirty="0"/>
              <a:t>Brent, M. R. How does eukaryotic gene prediction work? Nat. </a:t>
            </a:r>
            <a:r>
              <a:rPr lang="en-US" sz="2000" dirty="0" err="1"/>
              <a:t>Biotechnol</a:t>
            </a:r>
            <a:r>
              <a:rPr lang="en-US" sz="2000" dirty="0"/>
              <a:t>. 25, 883–885 (2007</a:t>
            </a:r>
            <a:r>
              <a:rPr lang="en-US" sz="2000" dirty="0" smtClean="0"/>
              <a:t>).</a:t>
            </a:r>
          </a:p>
          <a:p>
            <a:r>
              <a:rPr lang="en-US" sz="2000" dirty="0" smtClean="0"/>
              <a:t>Stein</a:t>
            </a:r>
            <a:r>
              <a:rPr lang="en-US" sz="2000" dirty="0"/>
              <a:t>, L. Genome annotation: from sequence to biology. Nat. Rev. Genet. 2, 493–503 (2001)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err="1"/>
              <a:t>Yandell</a:t>
            </a:r>
            <a:r>
              <a:rPr lang="en-US" sz="2000" dirty="0"/>
              <a:t>, </a:t>
            </a:r>
            <a:r>
              <a:rPr lang="en-US" sz="2000" dirty="0" smtClean="0"/>
              <a:t>M., </a:t>
            </a:r>
            <a:r>
              <a:rPr lang="en-US" sz="2000" dirty="0" err="1" smtClean="0"/>
              <a:t>Ence</a:t>
            </a:r>
            <a:r>
              <a:rPr lang="en-US" sz="2000" dirty="0"/>
              <a:t>, D. A beginner’s guide to eukaryotic genome annotation. Nat. Rev. Genet. 13, 329–342 (2012)</a:t>
            </a:r>
            <a:r>
              <a:rPr lang="en-US" sz="2000" dirty="0" smtClean="0"/>
              <a:t>.</a:t>
            </a:r>
          </a:p>
          <a:p>
            <a:r>
              <a:rPr lang="en-US" sz="2000" dirty="0" err="1"/>
              <a:t>Simão</a:t>
            </a:r>
            <a:r>
              <a:rPr lang="en-US" sz="2000" dirty="0"/>
              <a:t>, F. A., </a:t>
            </a:r>
            <a:r>
              <a:rPr lang="en-US" sz="2000" dirty="0" smtClean="0"/>
              <a:t> et al. </a:t>
            </a:r>
            <a:r>
              <a:rPr lang="en-US" sz="2000" dirty="0"/>
              <a:t>BUSCO: assessing genome assembly and annotation completeness with single-copy </a:t>
            </a:r>
            <a:r>
              <a:rPr lang="en-US" sz="2000" dirty="0" err="1"/>
              <a:t>orthologs</a:t>
            </a:r>
            <a:r>
              <a:rPr lang="en-US" sz="2000" dirty="0"/>
              <a:t>. Bioinformatics 31, 3210–3212 (2015).</a:t>
            </a:r>
            <a:endParaRPr lang="en-US" sz="2000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2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lower the effect of causal sites, the larger the sample size is needed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1603150"/>
              </p:ext>
            </p:extLst>
          </p:nvPr>
        </p:nvGraphicFramePr>
        <p:xfrm>
          <a:off x="3979498" y="2317332"/>
          <a:ext cx="5012104" cy="22894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4650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346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466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22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583267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85604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Species 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year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Journal</a:t>
                      </a:r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 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Population size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rgbClr val="000000"/>
                          </a:solidFill>
                          <a:latin typeface="+mn-lt"/>
                          <a:cs typeface="Times New Roman"/>
                        </a:rPr>
                        <a:t>Trait </a:t>
                      </a:r>
                      <a:endParaRPr lang="zh-CN" altLang="en-US" sz="1600" b="0" dirty="0">
                        <a:solidFill>
                          <a:srgbClr val="000000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4989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+mn-lt"/>
                          <a:cs typeface="Times New Roman"/>
                        </a:rPr>
                        <a:t>Cotton</a:t>
                      </a:r>
                      <a:endParaRPr lang="zh-CN" altLang="en-US" sz="1600" b="0" dirty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2017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altLang="zh-CN" sz="1600" b="0" dirty="0" smtClean="0">
                          <a:latin typeface="+mn-lt"/>
                          <a:cs typeface="Times New Roman"/>
                        </a:rPr>
                        <a:t>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+mn-lt"/>
                          <a:cs typeface="Times New Roman"/>
                        </a:rPr>
                        <a:t>318</a:t>
                      </a:r>
                      <a:endParaRPr lang="zh-CN" altLang="en-US" sz="1600" b="0" dirty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Fiber and yield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7221"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Cotton</a:t>
                      </a:r>
                      <a:r>
                        <a:rPr lang="en-US" altLang="zh-CN" sz="1600" b="0" baseline="0">
                          <a:latin typeface="+mn-lt"/>
                          <a:cs typeface="Times New Roman"/>
                        </a:rPr>
                        <a:t> 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2017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dirty="0" smtClean="0">
                          <a:latin typeface="+mn-lt"/>
                          <a:cs typeface="Times New Roman"/>
                        </a:rPr>
                        <a:t>NG</a:t>
                      </a:r>
                      <a:endParaRPr lang="zh-CN" altLang="en-US" sz="1600" b="0" dirty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+mn-lt"/>
                          <a:cs typeface="Times New Roman"/>
                        </a:rPr>
                        <a:t>352</a:t>
                      </a:r>
                      <a:endParaRPr lang="zh-CN" altLang="en-US" sz="1600" b="0" dirty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Fiber quality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7221"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Rice 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2016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dirty="0" smtClean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NG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176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+mn-lt"/>
                          <a:cs typeface="Times New Roman"/>
                        </a:rPr>
                        <a:t>Agronomic traits</a:t>
                      </a:r>
                      <a:endParaRPr lang="zh-CN" altLang="en-US" sz="1600" b="0" dirty="0">
                        <a:solidFill>
                          <a:schemeClr val="tx1"/>
                        </a:solidFill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7221"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Rice 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2016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altLang="zh-CN" sz="1600" b="0" dirty="0" smtClean="0">
                          <a:latin typeface="+mn-lt"/>
                          <a:cs typeface="Times New Roman"/>
                        </a:rPr>
                        <a:t>NG</a:t>
                      </a:r>
                      <a:endParaRPr lang="zh-CN" altLang="en-US" sz="1600" b="0" dirty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342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+mn-lt"/>
                          <a:cs typeface="Times New Roman"/>
                        </a:rPr>
                        <a:t>Grain shape</a:t>
                      </a:r>
                      <a:endParaRPr lang="zh-CN" altLang="en-US" sz="1600" b="0" dirty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7221"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Rice 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+mn-lt"/>
                          <a:cs typeface="Times New Roman"/>
                        </a:rPr>
                        <a:t>2016</a:t>
                      </a:r>
                      <a:endParaRPr lang="zh-CN" altLang="en-US" sz="1600" b="0" dirty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>
                          <a:latin typeface="+mn-lt"/>
                          <a:cs typeface="Times New Roman"/>
                        </a:rPr>
                        <a:t>Nature</a:t>
                      </a:r>
                      <a:endParaRPr lang="zh-CN" altLang="en-US" sz="1600" b="0" dirty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>
                          <a:latin typeface="+mn-lt"/>
                          <a:cs typeface="Times New Roman"/>
                        </a:rPr>
                        <a:t>10,074</a:t>
                      </a:r>
                      <a:endParaRPr lang="zh-CN" altLang="en-US" sz="1600" b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>
                          <a:latin typeface="+mn-lt"/>
                          <a:cs typeface="Times New Roman"/>
                        </a:rPr>
                        <a:t>Heterotic</a:t>
                      </a:r>
                      <a:r>
                        <a:rPr lang="en-US" altLang="zh-CN" sz="1600" b="0" baseline="0" dirty="0">
                          <a:latin typeface="+mn-lt"/>
                          <a:cs typeface="Times New Roman"/>
                        </a:rPr>
                        <a:t> effects</a:t>
                      </a:r>
                      <a:endParaRPr lang="zh-CN" altLang="en-US" sz="1600" b="0" dirty="0">
                        <a:latin typeface="+mn-lt"/>
                        <a:ea typeface="等线"/>
                        <a:cs typeface="Times New Roman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pic>
        <p:nvPicPr>
          <p:cNvPr id="10" name="Picture 9" descr="Screenshot 2019-03-28 09.54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94" y="1707242"/>
            <a:ext cx="3812702" cy="366206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804844" y="5755733"/>
            <a:ext cx="2881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Ruolin</a:t>
            </a:r>
            <a:r>
              <a:rPr lang="en-US" dirty="0" smtClean="0"/>
              <a:t>, </a:t>
            </a:r>
            <a:r>
              <a:rPr lang="en-US" dirty="0" err="1" smtClean="0"/>
              <a:t>Upasana</a:t>
            </a:r>
            <a:r>
              <a:rPr lang="en-US" dirty="0" smtClean="0"/>
              <a:t>, </a:t>
            </a:r>
            <a:r>
              <a:rPr lang="en-US" dirty="0" err="1" smtClean="0"/>
              <a:t>Diriba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0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4-06 01.09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138"/>
            <a:ext cx="9144000" cy="3206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571" y="4818175"/>
            <a:ext cx="380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McCarthy et al., Nature Review Genetics, 2008: 9:356-369</a:t>
            </a:r>
            <a:endParaRPr lang="en-US" sz="120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Manhattan</a:t>
            </a:r>
            <a:r>
              <a:rPr lang="en-US" sz="3200" baseline="0" dirty="0" smtClean="0"/>
              <a:t> plot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41687" y="5436382"/>
            <a:ext cx="5537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association does not imply causation</a:t>
            </a:r>
            <a:endParaRPr lang="en-US" sz="2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19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58" y="1055752"/>
            <a:ext cx="8193242" cy="549414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Genome assembly: concept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Assembly algorithms: OLC/De </a:t>
            </a:r>
            <a:r>
              <a:rPr lang="en-US" sz="2800" dirty="0" err="1" smtClean="0"/>
              <a:t>Bruijn</a:t>
            </a:r>
            <a:r>
              <a:rPr lang="en-US" sz="2800" dirty="0" smtClean="0"/>
              <a:t> graph</a:t>
            </a:r>
            <a:endParaRPr lang="en-US" sz="2800" dirty="0"/>
          </a:p>
          <a:p>
            <a:pPr>
              <a:lnSpc>
                <a:spcPct val="120000"/>
              </a:lnSpc>
            </a:pPr>
            <a:r>
              <a:rPr lang="en-US" sz="2800" dirty="0" smtClean="0"/>
              <a:t>Error correction (</a:t>
            </a:r>
            <a:r>
              <a:rPr lang="en-US" sz="2800" dirty="0" err="1" smtClean="0"/>
              <a:t>Kmer</a:t>
            </a:r>
            <a:r>
              <a:rPr lang="en-US" sz="2800" dirty="0" smtClean="0"/>
              <a:t> counts)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Assembly strategy to cope with the repeat problem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dirty="0" smtClean="0"/>
              <a:t>(mate-pair reads, long reads, others)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Assembly evaluation (N50, comparison to a reference genome)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Genome annotation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Case study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6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37448</TotalTime>
  <Words>4014</Words>
  <Application>Microsoft Macintosh PowerPoint</Application>
  <PresentationFormat>On-screen Show (4:3)</PresentationFormat>
  <Paragraphs>948</Paragraphs>
  <Slides>65</Slides>
  <Notes>12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Office Theme</vt:lpstr>
      <vt:lpstr>Genome assembly   Bioinformatics Applications (PLPTH813)</vt:lpstr>
      <vt:lpstr>QTL mapping</vt:lpstr>
      <vt:lpstr>LOD (logarithm of the odds)</vt:lpstr>
      <vt:lpstr>Linkage disequilibrium (LD)</vt:lpstr>
      <vt:lpstr>Spurious associations</vt:lpstr>
      <vt:lpstr>Mixed linear model (Q+K MLM)</vt:lpstr>
      <vt:lpstr>The lower the effect of causal sites, the larger the sample size is needed</vt:lpstr>
      <vt:lpstr>Manhattan plot</vt:lpstr>
      <vt:lpstr>Outline</vt:lpstr>
      <vt:lpstr>Whole genome shotgun (WGS) sequencing</vt:lpstr>
      <vt:lpstr>Complexity of genome assembly</vt:lpstr>
      <vt:lpstr>Genome assembly</vt:lpstr>
      <vt:lpstr>Assembly algorithms</vt:lpstr>
      <vt:lpstr>Overlap layout consensus (I)</vt:lpstr>
      <vt:lpstr>Overlap layout consensus (II)</vt:lpstr>
      <vt:lpstr>Overlap layout consensus (III)</vt:lpstr>
      <vt:lpstr>Overlap layout consensus (IV)</vt:lpstr>
      <vt:lpstr>OLC drawbacks</vt:lpstr>
      <vt:lpstr>De Bruijn graph – k-mer</vt:lpstr>
      <vt:lpstr>Problem: list all K-mers (k=4)</vt:lpstr>
      <vt:lpstr>De Bruijn graph - assembly</vt:lpstr>
      <vt:lpstr>de Bruijn algorithm</vt:lpstr>
      <vt:lpstr>Sequencing errors complicate assemblies</vt:lpstr>
      <vt:lpstr>Error identification</vt:lpstr>
      <vt:lpstr>Error identification</vt:lpstr>
      <vt:lpstr>Error correction</vt:lpstr>
      <vt:lpstr>Repeats</vt:lpstr>
      <vt:lpstr>Unresolved repeats produce gaps</vt:lpstr>
      <vt:lpstr>Some strategies to resolve repeats</vt:lpstr>
      <vt:lpstr>Gaps due to other reasons</vt:lpstr>
      <vt:lpstr>Hi-C: the method to quantify physical interactions between all possible pairs of genomic regions simultaneously</vt:lpstr>
      <vt:lpstr>Chicago + Dovetail Hi-C</vt:lpstr>
      <vt:lpstr>BioNano – library preparation</vt:lpstr>
      <vt:lpstr>BioNano – running on Saphyr</vt:lpstr>
      <vt:lpstr>BioNano – image analysis and assembly of molecular data</vt:lpstr>
      <vt:lpstr>BioNano scaffolding</vt:lpstr>
      <vt:lpstr>Assembly statistics – N50 and L50</vt:lpstr>
      <vt:lpstr>An example to determine N50 and NG50</vt:lpstr>
      <vt:lpstr>Assembly statistics – NG50</vt:lpstr>
      <vt:lpstr>An example to determine N50 and NG50</vt:lpstr>
      <vt:lpstr>Software for short-read assemblies</vt:lpstr>
      <vt:lpstr>Long-read assemblies and polishing</vt:lpstr>
      <vt:lpstr>General workflow of de novo assemblies</vt:lpstr>
      <vt:lpstr>Assemblies are hypotheses</vt:lpstr>
      <vt:lpstr>Assembly evaluation</vt:lpstr>
      <vt:lpstr>Outline</vt:lpstr>
      <vt:lpstr>Gene annotation of eukaryotic genomes</vt:lpstr>
      <vt:lpstr>Gene prediction approaches</vt:lpstr>
      <vt:lpstr>Hidden Markov Model (HMM)</vt:lpstr>
      <vt:lpstr>Exon-intron structure</vt:lpstr>
      <vt:lpstr>Generalized Hidden Markov Model (GHMM)</vt:lpstr>
      <vt:lpstr>Evidence-driven approaches</vt:lpstr>
      <vt:lpstr>evidence and limitations</vt:lpstr>
      <vt:lpstr>annotation: ab initio prediction + evidence</vt:lpstr>
      <vt:lpstr>Question?</vt:lpstr>
      <vt:lpstr>Evaluation with BUSCO</vt:lpstr>
      <vt:lpstr>Outline</vt:lpstr>
      <vt:lpstr>Case study: genome assembly of a wheat blast fungal strain</vt:lpstr>
      <vt:lpstr>Summary of the assembly</vt:lpstr>
      <vt:lpstr>BAC-end sequencing for assembly improvement?</vt:lpstr>
      <vt:lpstr>Idea: build random barcodes in vectors to enable a high throughput (I)</vt:lpstr>
      <vt:lpstr>Idea: build random barcodes in vectors to enable a high throughput (II)</vt:lpstr>
      <vt:lpstr>LIEP Scaffolding to improve the B71 assembly</vt:lpstr>
      <vt:lpstr>MoT B71 final assembly vs. MG8 (70-15, rice strain)</vt:lpstr>
      <vt:lpstr>Citations</vt:lpstr>
    </vt:vector>
  </TitlesOfParts>
  <Company>Kansas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 Bioinformatics Applications (PLPTH613)</dc:title>
  <dc:creator>Sanzhen Liu</dc:creator>
  <cp:lastModifiedBy>Sanzhen Liu</cp:lastModifiedBy>
  <cp:revision>231</cp:revision>
  <dcterms:created xsi:type="dcterms:W3CDTF">2014-12-15T18:58:14Z</dcterms:created>
  <dcterms:modified xsi:type="dcterms:W3CDTF">2019-04-02T16:49:03Z</dcterms:modified>
</cp:coreProperties>
</file>